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61" r:id="rId3"/>
    <p:sldId id="284" r:id="rId4"/>
    <p:sldId id="283" r:id="rId5"/>
    <p:sldId id="28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4675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72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02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88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7170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10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1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67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38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63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50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9D5FBF3-E682-43C0-A83D-727D33B455D3}" type="datetimeFigureOut">
              <a:rPr lang="ru-RU" smtClean="0"/>
              <a:t>02.04.2024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2B4C53E-B30C-4A4B-9509-000269758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80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Этапы проведения оценки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22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Подготовительный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7008" y="2313431"/>
            <a:ext cx="10232136" cy="38635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Задачи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dirty="0" smtClean="0"/>
              <a:t>Распределить задачи между экспертами по сбору и обработке информации.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Получить, обработать и проанализировать информацию из АИС, направить запросы по СМЭВ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Получить</a:t>
            </a:r>
            <a:r>
              <a:rPr lang="ru-RU" dirty="0"/>
              <a:t>, обработать и </a:t>
            </a:r>
            <a:r>
              <a:rPr lang="ru-RU" dirty="0" smtClean="0"/>
              <a:t>проанализировать от гражданина и его ближайшего окружения по телефону</a:t>
            </a:r>
          </a:p>
          <a:p>
            <a:pPr marL="342900" indent="-342900">
              <a:buAutoNum type="arabicPeriod"/>
            </a:pPr>
            <a:r>
              <a:rPr lang="ru-RU" dirty="0" smtClean="0"/>
              <a:t>Внести полученную информацию в разделы А, Б и В анкеты-опросника</a:t>
            </a:r>
          </a:p>
          <a:p>
            <a:pPr marL="342900" indent="-342900">
              <a:buAutoNum type="arabicPeriod"/>
            </a:pPr>
            <a:r>
              <a:rPr lang="ru-RU" dirty="0" smtClean="0"/>
              <a:t>Подготовить предварительные выводы</a:t>
            </a:r>
          </a:p>
          <a:p>
            <a:pPr marL="342900" indent="-342900">
              <a:buAutoNum type="arabicPeriod"/>
            </a:pPr>
            <a:r>
              <a:rPr lang="ru-RU" dirty="0" smtClean="0"/>
              <a:t>Сформулировать заключение о наличии или отсутствии обстоятельств, ухудшающих условия жизнедеятельности (блок А).</a:t>
            </a:r>
          </a:p>
          <a:p>
            <a:pPr marL="342900" indent="-342900">
              <a:buAutoNum type="arabicPeriod"/>
            </a:pPr>
            <a:r>
              <a:rPr lang="ru-RU" dirty="0" smtClean="0"/>
              <a:t>Составить план визита</a:t>
            </a:r>
          </a:p>
          <a:p>
            <a:pPr marL="342900" indent="-342900">
              <a:buAutoNum type="arabicPeriod"/>
            </a:pPr>
            <a:r>
              <a:rPr lang="ru-RU" dirty="0" smtClean="0"/>
              <a:t>Обеспечить техническую подготовку к визиту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4511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Основной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7008" y="2313431"/>
            <a:ext cx="10232136" cy="3863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Цель – провести оценку, сделать вывод об ограничениях, индивидуальных потребностях гражданина</a:t>
            </a:r>
          </a:p>
          <a:p>
            <a:pPr marL="0" indent="0">
              <a:buNone/>
            </a:pPr>
            <a:r>
              <a:rPr lang="ru-RU" b="1" dirty="0" smtClean="0"/>
              <a:t>Задачи</a:t>
            </a:r>
            <a:r>
              <a:rPr lang="en-US" b="1" dirty="0" smtClean="0"/>
              <a:t>:</a:t>
            </a:r>
            <a:endParaRPr lang="ru-RU" b="1" dirty="0" smtClean="0"/>
          </a:p>
          <a:p>
            <a:pPr marL="342900" indent="-342900">
              <a:buAutoNum type="arabicPeriod"/>
            </a:pPr>
            <a:r>
              <a:rPr lang="ru-RU" dirty="0" smtClean="0"/>
              <a:t>Знакомство эксперта с гражданином и его ближайшим окружением.</a:t>
            </a:r>
          </a:p>
          <a:p>
            <a:pPr marL="342900" indent="-342900">
              <a:buAutoNum type="arabicPeriod"/>
            </a:pPr>
            <a:r>
              <a:rPr lang="ru-RU" dirty="0" smtClean="0"/>
              <a:t>Уведомление гражданина и его ближайшего окружения о предварительных выводах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Приём заявления (приказ Минтруда № 159н)</a:t>
            </a:r>
          </a:p>
          <a:p>
            <a:pPr marL="342900" indent="-342900">
              <a:buAutoNum type="arabicPeriod"/>
            </a:pPr>
            <a:r>
              <a:rPr lang="ru-RU" dirty="0" smtClean="0"/>
              <a:t>Установление доверительного контакта, объяснение, кто и чем будет заниматься.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Проведение оценки (беседа, опрос, наблюдение, анализ документов).</a:t>
            </a:r>
          </a:p>
          <a:p>
            <a:pPr marL="342900" indent="-342900">
              <a:buAutoNum type="arabicPeriod"/>
            </a:pPr>
            <a:r>
              <a:rPr lang="ru-RU" dirty="0" smtClean="0"/>
              <a:t>Актуализация информации, полученной на предварительном этапе.</a:t>
            </a:r>
          </a:p>
          <a:p>
            <a:pPr marL="342900" indent="-342900">
              <a:buAutoNum type="arabicPeriod"/>
            </a:pPr>
            <a:r>
              <a:rPr lang="ru-RU" dirty="0" smtClean="0"/>
              <a:t>Формирование заключений (А, Б)</a:t>
            </a:r>
          </a:p>
        </p:txBody>
      </p:sp>
    </p:spTree>
    <p:extLst>
      <p:ext uri="{BB962C8B-B14F-4D97-AF65-F5344CB8AC3E}">
        <p14:creationId xmlns:p14="http://schemas.microsoft.com/office/powerpoint/2010/main" val="162454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Основной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7008" y="2313431"/>
            <a:ext cx="10232136" cy="3863531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8"/>
            </a:pPr>
            <a:r>
              <a:rPr lang="ru-RU" dirty="0"/>
              <a:t>Подведение итогов заполнения оценочной шкалы (раздел 4.1 блока В)</a:t>
            </a:r>
          </a:p>
          <a:p>
            <a:pPr marL="342900" indent="-342900">
              <a:buAutoNum type="arabicPeriod" startAt="8"/>
            </a:pPr>
            <a:r>
              <a:rPr lang="ru-RU" b="1" dirty="0"/>
              <a:t>Формирование рекомендованного перечня услуг (блок Г)</a:t>
            </a:r>
          </a:p>
          <a:p>
            <a:pPr marL="342900" indent="-342900">
              <a:buAutoNum type="arabicPeriod" startAt="8"/>
            </a:pPr>
            <a:r>
              <a:rPr lang="ru-RU" dirty="0" smtClean="0"/>
              <a:t>Информируем гражданина о результатах визита (выводах, рекомендованной форме, условиях предоставления)</a:t>
            </a:r>
          </a:p>
          <a:p>
            <a:pPr marL="342900" indent="-342900">
              <a:buAutoNum type="arabicPeriod" startAt="8"/>
            </a:pPr>
            <a:r>
              <a:rPr lang="ru-RU" dirty="0" smtClean="0"/>
              <a:t>Определяем разграничение обязанностей по обеспечению ухода (помощники по уходу и ЛОУ)</a:t>
            </a:r>
          </a:p>
          <a:p>
            <a:pPr marL="342900" indent="-342900">
              <a:buAutoNum type="arabicPeriod" startAt="8"/>
            </a:pPr>
            <a:r>
              <a:rPr lang="ru-RU" dirty="0" smtClean="0"/>
              <a:t>Согласовываем с гражданином форму обслуживания, условия предоставления социальных услуг по уходу и иных социальных услуг</a:t>
            </a:r>
          </a:p>
          <a:p>
            <a:pPr marL="342900" indent="-342900">
              <a:buAutoNum type="arabicPeriod" startAt="8"/>
            </a:pPr>
            <a:r>
              <a:rPr lang="ru-RU" dirty="0" smtClean="0"/>
              <a:t>Завершение общения с гражданином и его ближайшим окружением</a:t>
            </a:r>
          </a:p>
          <a:p>
            <a:pPr marL="342900" indent="-342900">
              <a:buAutoNum type="arabicPeriod" startAt="8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8996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завершающий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7008" y="2313431"/>
            <a:ext cx="10232136" cy="3863531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Определить индивидуальную потребность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Определить уровень нуждаемости в уходе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Сформировать проект решения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Подобрать форму социального обслуживания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Подготовить проекты ИППСУ и ДИППСУ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Проинформировать человека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Проинформировать поставщика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Внести сведения в АИС</a:t>
            </a:r>
          </a:p>
          <a:p>
            <a:pPr marL="342900" indent="-342900">
              <a:buAutoNum type="arabicPeriod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20245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388</TotalTime>
  <Words>264</Words>
  <Application>Microsoft Office PowerPoint</Application>
  <PresentationFormat>Широкоэкранный</PresentationFormat>
  <Paragraphs>37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Corbel</vt:lpstr>
      <vt:lpstr>Gill Sans MT</vt:lpstr>
      <vt:lpstr>Parcel</vt:lpstr>
      <vt:lpstr>Этапы проведения оценки</vt:lpstr>
      <vt:lpstr>Подготовительный этап</vt:lpstr>
      <vt:lpstr>Основной этап</vt:lpstr>
      <vt:lpstr>Основной этап</vt:lpstr>
      <vt:lpstr>завершающий этап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Категории граждан, нуждающихся в уходе. Гериатрические синдромы</dc:title>
  <dc:creator>HP</dc:creator>
  <cp:lastModifiedBy>Бовин Александр В.</cp:lastModifiedBy>
  <cp:revision>34</cp:revision>
  <dcterms:created xsi:type="dcterms:W3CDTF">2024-03-26T14:34:04Z</dcterms:created>
  <dcterms:modified xsi:type="dcterms:W3CDTF">2024-04-02T02:57:11Z</dcterms:modified>
</cp:coreProperties>
</file>