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3" r:id="rId4"/>
    <p:sldId id="275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82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84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14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52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07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82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7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91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373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68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961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223C75C-021E-4F92-946C-88FF1F264187}" type="datetimeFigureOut">
              <a:rPr lang="ru-RU" smtClean="0"/>
              <a:t>14.05.2024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11AA53D2-1913-4A6F-85B4-FFB5564449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80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ru-RU" dirty="0" smtClean="0"/>
              <a:t>Структура анкеты-опросника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24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0633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Почему мы заполняем Анкету-опросник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601" y="772160"/>
            <a:ext cx="4743670" cy="5121275"/>
          </a:xfrm>
        </p:spPr>
      </p:pic>
      <p:cxnSp>
        <p:nvCxnSpPr>
          <p:cNvPr id="6" name="Прямая со стрелкой 5"/>
          <p:cNvCxnSpPr/>
          <p:nvPr/>
        </p:nvCxnSpPr>
        <p:spPr>
          <a:xfrm flipV="1">
            <a:off x="5833872" y="1123837"/>
            <a:ext cx="3264408" cy="97840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098280" y="337512"/>
            <a:ext cx="2478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Возможны приступы острой нехватки воздуха необходимо использование медикаментов</a:t>
            </a:r>
            <a:endParaRPr lang="ru-RU" sz="1400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7059168" y="1984248"/>
            <a:ext cx="2039112" cy="914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098280" y="1291619"/>
            <a:ext cx="24780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Требуется постоянно или периодически подавать кислород</a:t>
            </a:r>
            <a:endParaRPr lang="ru-RU" sz="1400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8339328" y="2102245"/>
            <a:ext cx="758952" cy="3849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125712" y="2117836"/>
            <a:ext cx="2478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Необходим особый уход за кожей за кожей вокруг </a:t>
            </a:r>
            <a:r>
              <a:rPr lang="ru-RU" sz="1400" b="1" dirty="0" err="1" smtClean="0"/>
              <a:t>стомы</a:t>
            </a:r>
            <a:r>
              <a:rPr lang="ru-RU" sz="1400" b="1" dirty="0" smtClean="0"/>
              <a:t>, а также удаление слизистого отделяемого</a:t>
            </a:r>
            <a:endParaRPr lang="ru-RU" sz="1400" b="1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8339328" y="2984390"/>
            <a:ext cx="758952" cy="4400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9098280" y="5221665"/>
            <a:ext cx="247802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Требуется использование средств ухода, а также более длительный гигиенический уход за кожными покровами</a:t>
            </a:r>
            <a:endParaRPr lang="ru-RU" sz="1400" b="1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5971032" y="3071943"/>
            <a:ext cx="3127248" cy="224072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25712" y="3261150"/>
            <a:ext cx="24780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Требуется профилактика пролежней, лечение уже имеющихся</a:t>
            </a:r>
            <a:endParaRPr lang="ru-RU" sz="1400" b="1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7059168" y="3145536"/>
            <a:ext cx="2039112" cy="1179576"/>
          </a:xfrm>
          <a:prstGeom prst="straightConnector1">
            <a:avLst/>
          </a:prstGeom>
          <a:ln w="28575"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9125712" y="4141598"/>
            <a:ext cx="24780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Требуется уход за раной, возможно профилактика падений и бытового </a:t>
            </a:r>
            <a:r>
              <a:rPr lang="ru-RU" sz="1400" b="1" dirty="0" err="1" smtClean="0"/>
              <a:t>травмирования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85346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блока Анкеты-опросника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739892"/>
          </a:xfrm>
        </p:spPr>
        <p:txBody>
          <a:bodyPr anchor="t">
            <a:normAutofit lnSpcReduction="10000"/>
          </a:bodyPr>
          <a:lstStyle/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Блок 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dirty="0"/>
              <a:t>включает сведения о жизнедеятельности гражданина, его социальных и правовых статусах, составе семьи, месте жительства (пребывания), доходе, учитываемом для расчета величины среднедушевого дохода для предоставления социальных услуг бесплатно, а также заключение об обстоятельствах, которые ухудшают или могут ухудшить условия жизнедеятельности гражданина</a:t>
            </a:r>
          </a:p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Блок Б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dirty="0"/>
              <a:t>включает сведения о жилищно-бытовых условиях гражданина, его ближайшем окружении, а также заключение о нуждаемости гражданина в социальном обслуживании и форме социального обслуживания</a:t>
            </a:r>
          </a:p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Блок В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включает сведения о показателях состояния здоровья гражданина, его медицинских статусах, наличии технических средств реабилитации, а также оценочную шкалу индивидуальной потребности в уходе, заключение об уровне нуждаемости в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уходе</a:t>
            </a:r>
          </a:p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Блок Г -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включает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перечень рекомендуемых социальных услуг, в том числе социальных услуг по уходу, включаемых в социальный пакет долговременного </a:t>
            </a:r>
            <a:r>
              <a:rPr lang="ru-RU" dirty="0"/>
              <a:t>ухода, а также мероприятия по социальному сопровождению</a:t>
            </a:r>
          </a:p>
          <a:p>
            <a:endParaRPr lang="ru-RU" dirty="0"/>
          </a:p>
          <a:p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52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79561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заключения анкеты-опросника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34356"/>
          </a:xfrm>
        </p:spPr>
        <p:txBody>
          <a:bodyPr anchor="t">
            <a:normAutofit/>
          </a:bodyPr>
          <a:lstStyle/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Блок 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ЗАКЛЮЧЕНИЕ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НАЛИЧИИ ОБСТОЯТЕЛЬСТВ, КОТОРЫЕ УХУДШАЮТ ИЛИ МОГУТ УХУДШИТЬ УСЛОВИЯ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ЖИЗНЕДЕЯТЕЛЬНОСТИ</a:t>
            </a:r>
          </a:p>
          <a:p>
            <a:endPara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Блок Б -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ЗАКЛЮЧЕНИЕ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НУЖДАЕМОСТИ В СОЦИАЛЬНОМ ОБСЛУЖИВАНИИ И ФОРМЕ СОЦИАЛЬНОГО ОБСЛУЖИВАНИЯ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ru-RU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Блок В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ЗАКЛЮЧЕНИЕ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УРОВНЕ НУЖДАЕМОСТИ В УХОДЕ </a:t>
            </a: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endParaRPr lang="ru-RU" dirty="0"/>
          </a:p>
          <a:p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7360920" y="1847088"/>
            <a:ext cx="338328" cy="4206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357704" y="3142488"/>
            <a:ext cx="338328" cy="4206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49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0633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Этапы заполнения Анкеты-опросника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9268" y="864108"/>
            <a:ext cx="7871628" cy="5120640"/>
          </a:xfrm>
        </p:spPr>
        <p:txBody>
          <a:bodyPr anchor="t">
            <a:normAutofit/>
          </a:bodyPr>
          <a:lstStyle/>
          <a:p>
            <a:pPr marL="25400" lvl="1" indent="0">
              <a:buNone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Анкета-опросник заполняется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поэтапно</a:t>
            </a:r>
            <a:endPara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811090"/>
              </p:ext>
            </p:extLst>
          </p:nvPr>
        </p:nvGraphicFramePr>
        <p:xfrm>
          <a:off x="3979672" y="1540594"/>
          <a:ext cx="7532624" cy="3691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7624">
                  <a:extLst>
                    <a:ext uri="{9D8B030D-6E8A-4147-A177-3AD203B41FA5}">
                      <a16:colId xmlns:a16="http://schemas.microsoft.com/office/drawing/2014/main" val="3855744545"/>
                    </a:ext>
                  </a:extLst>
                </a:gridCol>
                <a:gridCol w="1948688">
                  <a:extLst>
                    <a:ext uri="{9D8B030D-6E8A-4147-A177-3AD203B41FA5}">
                      <a16:colId xmlns:a16="http://schemas.microsoft.com/office/drawing/2014/main" val="1428161590"/>
                    </a:ext>
                  </a:extLst>
                </a:gridCol>
                <a:gridCol w="1745488">
                  <a:extLst>
                    <a:ext uri="{9D8B030D-6E8A-4147-A177-3AD203B41FA5}">
                      <a16:colId xmlns:a16="http://schemas.microsoft.com/office/drawing/2014/main" val="1019033999"/>
                    </a:ext>
                  </a:extLst>
                </a:gridCol>
                <a:gridCol w="2020824">
                  <a:extLst>
                    <a:ext uri="{9D8B030D-6E8A-4147-A177-3AD203B41FA5}">
                      <a16:colId xmlns:a16="http://schemas.microsoft.com/office/drawing/2014/main" val="3572330724"/>
                    </a:ext>
                  </a:extLst>
                </a:gridCol>
              </a:tblGrid>
              <a:tr h="694315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Предваритель-ный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этап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Основной этап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Завершающий этап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502939"/>
                  </a:ext>
                </a:extLst>
              </a:tr>
              <a:tr h="69431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Блок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А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1-3</a:t>
                      </a:r>
                    </a:p>
                    <a:p>
                      <a:pPr algn="l"/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Заключение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Актуализация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Заключение</a:t>
                      </a:r>
                      <a:endParaRPr lang="ru-RU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223123"/>
                  </a:ext>
                </a:extLst>
              </a:tr>
              <a:tr h="69431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Блок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Б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1-2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Актуализация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Заключение</a:t>
                      </a:r>
                      <a:endParaRPr lang="ru-RU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150257"/>
                  </a:ext>
                </a:extLst>
              </a:tr>
              <a:tr h="69431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Блок В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Разделы 1-3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Актуализация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Заключение</a:t>
                      </a:r>
                      <a:endParaRPr lang="ru-RU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586081"/>
                  </a:ext>
                </a:extLst>
              </a:tr>
              <a:tr h="455314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Блок Г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Перечень социальных услуг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4550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20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0633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Сроки заполнения Анкеты-опросника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48456" y="864108"/>
            <a:ext cx="8092440" cy="5120640"/>
          </a:xfrm>
        </p:spPr>
        <p:txBody>
          <a:bodyPr anchor="t">
            <a:normAutofit/>
          </a:bodyPr>
          <a:lstStyle/>
          <a:p>
            <a:pPr marL="25400" lvl="1" indent="0">
              <a:buNone/>
            </a:pP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Анкета-опросник заполняется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даты поступления обращения</a:t>
            </a:r>
          </a:p>
          <a:p>
            <a:pPr marL="25400" lvl="1" indent="0">
              <a:buNone/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Факт обращения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заявление (в </a:t>
            </a:r>
            <a:r>
              <a:rPr lang="ru-RU" sz="2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т.ч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ЕПГУ, сигнальная карта, телефонное обращение, обращение органа местного самоуправления, МВД и др.)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5400" lvl="1" indent="0">
              <a:buNone/>
            </a:pPr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822570"/>
              </p:ext>
            </p:extLst>
          </p:nvPr>
        </p:nvGraphicFramePr>
        <p:xfrm>
          <a:off x="3721608" y="2198962"/>
          <a:ext cx="7680284" cy="16087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3254">
                  <a:extLst>
                    <a:ext uri="{9D8B030D-6E8A-4147-A177-3AD203B41FA5}">
                      <a16:colId xmlns:a16="http://schemas.microsoft.com/office/drawing/2014/main" val="3855744545"/>
                    </a:ext>
                  </a:extLst>
                </a:gridCol>
                <a:gridCol w="1986888">
                  <a:extLst>
                    <a:ext uri="{9D8B030D-6E8A-4147-A177-3AD203B41FA5}">
                      <a16:colId xmlns:a16="http://schemas.microsoft.com/office/drawing/2014/main" val="1428161590"/>
                    </a:ext>
                  </a:extLst>
                </a:gridCol>
                <a:gridCol w="1779704">
                  <a:extLst>
                    <a:ext uri="{9D8B030D-6E8A-4147-A177-3AD203B41FA5}">
                      <a16:colId xmlns:a16="http://schemas.microsoft.com/office/drawing/2014/main" val="1019033999"/>
                    </a:ext>
                  </a:extLst>
                </a:gridCol>
                <a:gridCol w="2060438">
                  <a:extLst>
                    <a:ext uri="{9D8B030D-6E8A-4147-A177-3AD203B41FA5}">
                      <a16:colId xmlns:a16="http://schemas.microsoft.com/office/drawing/2014/main" val="3572330724"/>
                    </a:ext>
                  </a:extLst>
                </a:gridCol>
              </a:tblGrid>
              <a:tr h="694315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Предваритель-ный</a:t>
                      </a:r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этап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Основной этап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Завершающий этап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502939"/>
                  </a:ext>
                </a:extLst>
              </a:tr>
              <a:tr h="69431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позднее </a:t>
                      </a:r>
                    </a:p>
                    <a:p>
                      <a:pPr algn="l"/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(с даты обращения</a:t>
                      </a:r>
                      <a:r>
                        <a:rPr lang="en-US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):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 рабочих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дня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 рабочих</a:t>
                      </a:r>
                      <a:r>
                        <a:rPr lang="ru-RU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дня</a:t>
                      </a:r>
                      <a:endParaRPr lang="ru-RU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 рабочих дня</a:t>
                      </a:r>
                      <a:endParaRPr lang="ru-RU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0223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53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8" y="1123837"/>
            <a:ext cx="3020633" cy="4601183"/>
          </a:xfrm>
        </p:spPr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Принцип заполнения Анкеты-опросника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388" y="955660"/>
            <a:ext cx="5925377" cy="3858163"/>
          </a:xfrm>
        </p:spPr>
      </p:pic>
    </p:spTree>
    <p:extLst>
      <p:ext uri="{BB962C8B-B14F-4D97-AF65-F5344CB8AC3E}">
        <p14:creationId xmlns:p14="http://schemas.microsoft.com/office/powerpoint/2010/main" val="173451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Рамка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138</TotalTime>
  <Words>352</Words>
  <Application>Microsoft Office PowerPoint</Application>
  <PresentationFormat>Широкоэкранный</PresentationFormat>
  <Paragraphs>60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Corbel</vt:lpstr>
      <vt:lpstr>Tahoma</vt:lpstr>
      <vt:lpstr>Wingdings 2</vt:lpstr>
      <vt:lpstr>Рамка</vt:lpstr>
      <vt:lpstr>Структура анкеты-опросника</vt:lpstr>
      <vt:lpstr>Почему мы заполняем Анкету-опросник?</vt:lpstr>
      <vt:lpstr>4 блока Анкеты-опросника</vt:lpstr>
      <vt:lpstr>3 заключения анкеты-опросника</vt:lpstr>
      <vt:lpstr>Этапы заполнения Анкеты-опросника</vt:lpstr>
      <vt:lpstr>Сроки заполнения Анкеты-опросника</vt:lpstr>
      <vt:lpstr>Принцип заполнения Анкеты-опросника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Бовин Александр В.</dc:creator>
  <cp:lastModifiedBy>Бовин Александр В.</cp:lastModifiedBy>
  <cp:revision>40</cp:revision>
  <dcterms:created xsi:type="dcterms:W3CDTF">2024-05-03T09:58:44Z</dcterms:created>
  <dcterms:modified xsi:type="dcterms:W3CDTF">2024-05-14T03:05:02Z</dcterms:modified>
</cp:coreProperties>
</file>