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75" r:id="rId25"/>
    <p:sldId id="283" r:id="rId26"/>
    <p:sldId id="284" r:id="rId27"/>
    <p:sldId id="292" r:id="rId28"/>
    <p:sldId id="285" r:id="rId29"/>
    <p:sldId id="293" r:id="rId30"/>
    <p:sldId id="286" r:id="rId31"/>
    <p:sldId id="287" r:id="rId32"/>
    <p:sldId id="294" r:id="rId33"/>
    <p:sldId id="288" r:id="rId34"/>
    <p:sldId id="295" r:id="rId35"/>
    <p:sldId id="289" r:id="rId36"/>
    <p:sldId id="296" r:id="rId37"/>
    <p:sldId id="290" r:id="rId38"/>
    <p:sldId id="297" r:id="rId39"/>
    <p:sldId id="291" r:id="rId40"/>
    <p:sldId id="298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6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987E16-26C8-43F5-88C9-3394D248FBCB}" type="doc">
      <dgm:prSet loTypeId="urn:microsoft.com/office/officeart/2005/8/layout/cycle1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0817F6-0FD4-43F0-A12F-3FD72F557479}">
      <dgm:prSet phldrT="[Текст]" custT="1"/>
      <dgm:spPr/>
      <dgm:t>
        <a:bodyPr/>
        <a:lstStyle/>
        <a:p>
          <a:r>
            <a:rPr lang="ru-RU" sz="1200" b="1" dirty="0" smtClean="0"/>
            <a:t>Тревога и депрессия</a:t>
          </a:r>
          <a:endParaRPr lang="ru-RU" sz="1200" b="1" dirty="0"/>
        </a:p>
      </dgm:t>
    </dgm:pt>
    <dgm:pt modelId="{7DA4DAAD-41DA-41E4-BBEF-3012E1D946DC}" type="parTrans" cxnId="{AC0AA960-5E7C-4845-975C-52F024082458}">
      <dgm:prSet/>
      <dgm:spPr/>
      <dgm:t>
        <a:bodyPr/>
        <a:lstStyle/>
        <a:p>
          <a:endParaRPr lang="ru-RU"/>
        </a:p>
      </dgm:t>
    </dgm:pt>
    <dgm:pt modelId="{45434A83-FE46-411F-A5EC-5336FF25893F}" type="sibTrans" cxnId="{AC0AA960-5E7C-4845-975C-52F024082458}">
      <dgm:prSet/>
      <dgm:spPr/>
      <dgm:t>
        <a:bodyPr/>
        <a:lstStyle/>
        <a:p>
          <a:endParaRPr lang="ru-RU"/>
        </a:p>
      </dgm:t>
    </dgm:pt>
    <dgm:pt modelId="{8D5467BF-9577-4B29-86AF-0C79F0B9B0AC}">
      <dgm:prSet phldrT="[Текст]" custT="1"/>
      <dgm:spPr/>
      <dgm:t>
        <a:bodyPr/>
        <a:lstStyle/>
        <a:p>
          <a:r>
            <a:rPr lang="ru-RU" sz="1000" b="1" dirty="0" smtClean="0"/>
            <a:t>Когнитивные</a:t>
          </a:r>
          <a:r>
            <a:rPr lang="ru-RU" sz="1050" b="1" dirty="0" smtClean="0"/>
            <a:t> </a:t>
          </a:r>
          <a:r>
            <a:rPr lang="ru-RU" sz="1000" b="1" dirty="0" smtClean="0"/>
            <a:t>расстройства</a:t>
          </a:r>
          <a:endParaRPr lang="ru-RU" sz="1050" b="1" dirty="0"/>
        </a:p>
      </dgm:t>
    </dgm:pt>
    <dgm:pt modelId="{F834C85A-105F-4C0D-A26F-B8E21510C7F4}" type="parTrans" cxnId="{3ADC1375-73F7-4622-B7E5-1277AB6E926E}">
      <dgm:prSet/>
      <dgm:spPr/>
      <dgm:t>
        <a:bodyPr/>
        <a:lstStyle/>
        <a:p>
          <a:endParaRPr lang="ru-RU"/>
        </a:p>
      </dgm:t>
    </dgm:pt>
    <dgm:pt modelId="{92022380-B365-4CD9-904B-42F0BFC749D3}" type="sibTrans" cxnId="{3ADC1375-73F7-4622-B7E5-1277AB6E926E}">
      <dgm:prSet/>
      <dgm:spPr/>
      <dgm:t>
        <a:bodyPr/>
        <a:lstStyle/>
        <a:p>
          <a:endParaRPr lang="ru-RU"/>
        </a:p>
      </dgm:t>
    </dgm:pt>
    <dgm:pt modelId="{7BBACB18-DC77-4AFD-910A-7F098584FFCC}">
      <dgm:prSet phldrT="[Текст]" custT="1"/>
      <dgm:spPr/>
      <dgm:t>
        <a:bodyPr/>
        <a:lstStyle/>
        <a:p>
          <a:r>
            <a:rPr lang="ru-RU" sz="1050" b="1" dirty="0" smtClean="0"/>
            <a:t>Синдром недостаточно-</a:t>
          </a:r>
          <a:r>
            <a:rPr lang="ru-RU" sz="1050" b="1" dirty="0" err="1" smtClean="0"/>
            <a:t>сти</a:t>
          </a:r>
          <a:r>
            <a:rPr lang="ru-RU" sz="1050" b="1" dirty="0" smtClean="0"/>
            <a:t> питания </a:t>
          </a:r>
          <a:r>
            <a:rPr lang="ru-RU" sz="1050" b="0" dirty="0" smtClean="0"/>
            <a:t>(</a:t>
          </a:r>
          <a:r>
            <a:rPr lang="ru-RU" sz="1050" b="0" dirty="0" err="1" smtClean="0"/>
            <a:t>мальнутриции</a:t>
          </a:r>
          <a:r>
            <a:rPr lang="ru-RU" sz="1000" b="0" dirty="0" smtClean="0"/>
            <a:t>)</a:t>
          </a:r>
          <a:endParaRPr lang="ru-RU" sz="1000" b="1" dirty="0"/>
        </a:p>
      </dgm:t>
    </dgm:pt>
    <dgm:pt modelId="{12C3FB05-E816-4472-86E3-C957A1F7BD24}" type="parTrans" cxnId="{030B2F92-8635-4F4A-A59E-89A813E033AE}">
      <dgm:prSet/>
      <dgm:spPr/>
      <dgm:t>
        <a:bodyPr/>
        <a:lstStyle/>
        <a:p>
          <a:endParaRPr lang="ru-RU"/>
        </a:p>
      </dgm:t>
    </dgm:pt>
    <dgm:pt modelId="{511CE8D3-4842-41FC-B3C8-7B1996259FA6}" type="sibTrans" cxnId="{030B2F92-8635-4F4A-A59E-89A813E033AE}">
      <dgm:prSet/>
      <dgm:spPr/>
      <dgm:t>
        <a:bodyPr/>
        <a:lstStyle/>
        <a:p>
          <a:endParaRPr lang="ru-RU"/>
        </a:p>
      </dgm:t>
    </dgm:pt>
    <dgm:pt modelId="{E863597D-58B8-4713-8ED0-BA1F307BE9E9}">
      <dgm:prSet phldrT="[Текст]" custT="1"/>
      <dgm:spPr/>
      <dgm:t>
        <a:bodyPr/>
        <a:lstStyle/>
        <a:p>
          <a:r>
            <a:rPr lang="ru-RU" sz="1000" b="1" dirty="0" smtClean="0"/>
            <a:t>Потеря мышечной массы </a:t>
          </a:r>
          <a:r>
            <a:rPr lang="ru-RU" sz="1000" b="0" dirty="0" smtClean="0"/>
            <a:t>(</a:t>
          </a:r>
          <a:r>
            <a:rPr lang="ru-RU" sz="1000" b="0" dirty="0" err="1" smtClean="0"/>
            <a:t>саркопения</a:t>
          </a:r>
          <a:r>
            <a:rPr lang="ru-RU" sz="1050" b="0" dirty="0" smtClean="0"/>
            <a:t>)</a:t>
          </a:r>
          <a:endParaRPr lang="ru-RU" sz="1050" b="1" dirty="0"/>
        </a:p>
      </dgm:t>
    </dgm:pt>
    <dgm:pt modelId="{5772F938-B524-41A2-8E71-DA4B30C0D69B}" type="parTrans" cxnId="{6A2976E3-C1BD-4D76-B437-378116852AAD}">
      <dgm:prSet/>
      <dgm:spPr/>
      <dgm:t>
        <a:bodyPr/>
        <a:lstStyle/>
        <a:p>
          <a:endParaRPr lang="ru-RU"/>
        </a:p>
      </dgm:t>
    </dgm:pt>
    <dgm:pt modelId="{3C7E3145-DBFA-407B-A32D-1952FCA10794}" type="sibTrans" cxnId="{6A2976E3-C1BD-4D76-B437-378116852AAD}">
      <dgm:prSet/>
      <dgm:spPr/>
      <dgm:t>
        <a:bodyPr/>
        <a:lstStyle/>
        <a:p>
          <a:endParaRPr lang="ru-RU"/>
        </a:p>
      </dgm:t>
    </dgm:pt>
    <dgm:pt modelId="{C84D5CFB-77BA-4F9F-8075-A18DDF195000}">
      <dgm:prSet phldrT="[Текст]" custT="1"/>
      <dgm:spPr/>
      <dgm:t>
        <a:bodyPr/>
        <a:lstStyle/>
        <a:p>
          <a:r>
            <a:rPr lang="ru-RU" sz="1200" b="1" dirty="0" smtClean="0"/>
            <a:t>Синдром падений</a:t>
          </a:r>
          <a:endParaRPr lang="ru-RU" sz="1200" b="1" dirty="0"/>
        </a:p>
      </dgm:t>
    </dgm:pt>
    <dgm:pt modelId="{51B2C503-76B1-4441-B037-AAB314E69AE6}" type="parTrans" cxnId="{6D7538E3-AFAC-413B-9C0F-698DCB8A2611}">
      <dgm:prSet/>
      <dgm:spPr/>
      <dgm:t>
        <a:bodyPr/>
        <a:lstStyle/>
        <a:p>
          <a:endParaRPr lang="ru-RU"/>
        </a:p>
      </dgm:t>
    </dgm:pt>
    <dgm:pt modelId="{973DBDF1-A893-44FA-BF86-78074FDC14B7}" type="sibTrans" cxnId="{6D7538E3-AFAC-413B-9C0F-698DCB8A2611}">
      <dgm:prSet/>
      <dgm:spPr/>
      <dgm:t>
        <a:bodyPr/>
        <a:lstStyle/>
        <a:p>
          <a:endParaRPr lang="ru-RU"/>
        </a:p>
      </dgm:t>
    </dgm:pt>
    <dgm:pt modelId="{693600C1-31FD-4D6F-93A5-1C1C3B9AB0EA}" type="pres">
      <dgm:prSet presAssocID="{BE987E16-26C8-43F5-88C9-3394D248FBC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5F9BE6-8124-4C32-9A95-139D71285AA9}" type="pres">
      <dgm:prSet presAssocID="{830817F6-0FD4-43F0-A12F-3FD72F557479}" presName="dummy" presStyleCnt="0"/>
      <dgm:spPr/>
    </dgm:pt>
    <dgm:pt modelId="{5807BB7C-EBFE-4B6C-A214-AF2A282691E8}" type="pres">
      <dgm:prSet presAssocID="{830817F6-0FD4-43F0-A12F-3FD72F557479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0780B6-9A40-4C94-B0F5-9772C6C5E5B2}" type="pres">
      <dgm:prSet presAssocID="{45434A83-FE46-411F-A5EC-5336FF25893F}" presName="sibTrans" presStyleLbl="node1" presStyleIdx="0" presStyleCnt="5"/>
      <dgm:spPr/>
      <dgm:t>
        <a:bodyPr/>
        <a:lstStyle/>
        <a:p>
          <a:endParaRPr lang="ru-RU"/>
        </a:p>
      </dgm:t>
    </dgm:pt>
    <dgm:pt modelId="{7B005879-7639-46A0-8C99-F615A1104A77}" type="pres">
      <dgm:prSet presAssocID="{8D5467BF-9577-4B29-86AF-0C79F0B9B0AC}" presName="dummy" presStyleCnt="0"/>
      <dgm:spPr/>
    </dgm:pt>
    <dgm:pt modelId="{396AD0FE-4542-4998-99BA-B694E538D42A}" type="pres">
      <dgm:prSet presAssocID="{8D5467BF-9577-4B29-86AF-0C79F0B9B0AC}" presName="node" presStyleLbl="revTx" presStyleIdx="1" presStyleCnt="5" custScaleX="1179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A43F7-B8D2-42E5-BDAF-BA21F6596638}" type="pres">
      <dgm:prSet presAssocID="{92022380-B365-4CD9-904B-42F0BFC749D3}" presName="sibTrans" presStyleLbl="node1" presStyleIdx="1" presStyleCnt="5"/>
      <dgm:spPr/>
      <dgm:t>
        <a:bodyPr/>
        <a:lstStyle/>
        <a:p>
          <a:endParaRPr lang="ru-RU"/>
        </a:p>
      </dgm:t>
    </dgm:pt>
    <dgm:pt modelId="{B731D66F-D718-4376-8486-21B8B2496C0D}" type="pres">
      <dgm:prSet presAssocID="{7BBACB18-DC77-4AFD-910A-7F098584FFCC}" presName="dummy" presStyleCnt="0"/>
      <dgm:spPr/>
    </dgm:pt>
    <dgm:pt modelId="{5AAC136C-012B-40F6-8165-82D327D3B183}" type="pres">
      <dgm:prSet presAssocID="{7BBACB18-DC77-4AFD-910A-7F098584FFCC}" presName="node" presStyleLbl="revTx" presStyleIdx="2" presStyleCnt="5" custScaleX="136657" custRadScaleRad="921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E0120B-16BD-43A0-95BF-A844D8D72B09}" type="pres">
      <dgm:prSet presAssocID="{511CE8D3-4842-41FC-B3C8-7B1996259FA6}" presName="sibTrans" presStyleLbl="node1" presStyleIdx="2" presStyleCnt="5"/>
      <dgm:spPr/>
      <dgm:t>
        <a:bodyPr/>
        <a:lstStyle/>
        <a:p>
          <a:endParaRPr lang="ru-RU"/>
        </a:p>
      </dgm:t>
    </dgm:pt>
    <dgm:pt modelId="{634A621D-9584-43DA-B218-68FB899A534B}" type="pres">
      <dgm:prSet presAssocID="{E863597D-58B8-4713-8ED0-BA1F307BE9E9}" presName="dummy" presStyleCnt="0"/>
      <dgm:spPr/>
    </dgm:pt>
    <dgm:pt modelId="{A9A753BE-38A2-4F85-8957-1D88E749162F}" type="pres">
      <dgm:prSet presAssocID="{E863597D-58B8-4713-8ED0-BA1F307BE9E9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EABFE8-7CA8-4B57-99B9-DBC22D08B460}" type="pres">
      <dgm:prSet presAssocID="{3C7E3145-DBFA-407B-A32D-1952FCA10794}" presName="sibTrans" presStyleLbl="node1" presStyleIdx="3" presStyleCnt="5"/>
      <dgm:spPr/>
      <dgm:t>
        <a:bodyPr/>
        <a:lstStyle/>
        <a:p>
          <a:endParaRPr lang="ru-RU"/>
        </a:p>
      </dgm:t>
    </dgm:pt>
    <dgm:pt modelId="{6FD4DB4D-304C-4062-AE44-B0B10BA3D333}" type="pres">
      <dgm:prSet presAssocID="{C84D5CFB-77BA-4F9F-8075-A18DDF195000}" presName="dummy" presStyleCnt="0"/>
      <dgm:spPr/>
    </dgm:pt>
    <dgm:pt modelId="{FE3544C6-85E2-45FA-8EC2-4593A8741086}" type="pres">
      <dgm:prSet presAssocID="{C84D5CFB-77BA-4F9F-8075-A18DDF195000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B239B4-0BFD-4671-B9DE-68530FA9C2E1}" type="pres">
      <dgm:prSet presAssocID="{973DBDF1-A893-44FA-BF86-78074FDC14B7}" presName="sibTrans" presStyleLbl="node1" presStyleIdx="4" presStyleCnt="5"/>
      <dgm:spPr/>
      <dgm:t>
        <a:bodyPr/>
        <a:lstStyle/>
        <a:p>
          <a:endParaRPr lang="ru-RU"/>
        </a:p>
      </dgm:t>
    </dgm:pt>
  </dgm:ptLst>
  <dgm:cxnLst>
    <dgm:cxn modelId="{6D7538E3-AFAC-413B-9C0F-698DCB8A2611}" srcId="{BE987E16-26C8-43F5-88C9-3394D248FBCB}" destId="{C84D5CFB-77BA-4F9F-8075-A18DDF195000}" srcOrd="4" destOrd="0" parTransId="{51B2C503-76B1-4441-B037-AAB314E69AE6}" sibTransId="{973DBDF1-A893-44FA-BF86-78074FDC14B7}"/>
    <dgm:cxn modelId="{593BE429-41E1-4C5E-B019-09C94881ABBB}" type="presOf" srcId="{830817F6-0FD4-43F0-A12F-3FD72F557479}" destId="{5807BB7C-EBFE-4B6C-A214-AF2A282691E8}" srcOrd="0" destOrd="0" presId="urn:microsoft.com/office/officeart/2005/8/layout/cycle1"/>
    <dgm:cxn modelId="{AC0AA960-5E7C-4845-975C-52F024082458}" srcId="{BE987E16-26C8-43F5-88C9-3394D248FBCB}" destId="{830817F6-0FD4-43F0-A12F-3FD72F557479}" srcOrd="0" destOrd="0" parTransId="{7DA4DAAD-41DA-41E4-BBEF-3012E1D946DC}" sibTransId="{45434A83-FE46-411F-A5EC-5336FF25893F}"/>
    <dgm:cxn modelId="{AC71F182-290C-4383-9F41-20698C468DCA}" type="presOf" srcId="{45434A83-FE46-411F-A5EC-5336FF25893F}" destId="{B60780B6-9A40-4C94-B0F5-9772C6C5E5B2}" srcOrd="0" destOrd="0" presId="urn:microsoft.com/office/officeart/2005/8/layout/cycle1"/>
    <dgm:cxn modelId="{FEE85963-CB36-4B16-999A-BA17C4D7EA2E}" type="presOf" srcId="{511CE8D3-4842-41FC-B3C8-7B1996259FA6}" destId="{81E0120B-16BD-43A0-95BF-A844D8D72B09}" srcOrd="0" destOrd="0" presId="urn:microsoft.com/office/officeart/2005/8/layout/cycle1"/>
    <dgm:cxn modelId="{0624F878-CB8D-4240-BAB2-FFE80306652F}" type="presOf" srcId="{3C7E3145-DBFA-407B-A32D-1952FCA10794}" destId="{9AEABFE8-7CA8-4B57-99B9-DBC22D08B460}" srcOrd="0" destOrd="0" presId="urn:microsoft.com/office/officeart/2005/8/layout/cycle1"/>
    <dgm:cxn modelId="{3ADC1375-73F7-4622-B7E5-1277AB6E926E}" srcId="{BE987E16-26C8-43F5-88C9-3394D248FBCB}" destId="{8D5467BF-9577-4B29-86AF-0C79F0B9B0AC}" srcOrd="1" destOrd="0" parTransId="{F834C85A-105F-4C0D-A26F-B8E21510C7F4}" sibTransId="{92022380-B365-4CD9-904B-42F0BFC749D3}"/>
    <dgm:cxn modelId="{C702B8D3-F92E-4C79-89F5-549401BD904A}" type="presOf" srcId="{E863597D-58B8-4713-8ED0-BA1F307BE9E9}" destId="{A9A753BE-38A2-4F85-8957-1D88E749162F}" srcOrd="0" destOrd="0" presId="urn:microsoft.com/office/officeart/2005/8/layout/cycle1"/>
    <dgm:cxn modelId="{030B2F92-8635-4F4A-A59E-89A813E033AE}" srcId="{BE987E16-26C8-43F5-88C9-3394D248FBCB}" destId="{7BBACB18-DC77-4AFD-910A-7F098584FFCC}" srcOrd="2" destOrd="0" parTransId="{12C3FB05-E816-4472-86E3-C957A1F7BD24}" sibTransId="{511CE8D3-4842-41FC-B3C8-7B1996259FA6}"/>
    <dgm:cxn modelId="{69992E5B-E795-4F86-AA8A-A73DD298218C}" type="presOf" srcId="{973DBDF1-A893-44FA-BF86-78074FDC14B7}" destId="{6AB239B4-0BFD-4671-B9DE-68530FA9C2E1}" srcOrd="0" destOrd="0" presId="urn:microsoft.com/office/officeart/2005/8/layout/cycle1"/>
    <dgm:cxn modelId="{C1C0F027-0B68-447B-A6C5-FEE20CFBBE81}" type="presOf" srcId="{8D5467BF-9577-4B29-86AF-0C79F0B9B0AC}" destId="{396AD0FE-4542-4998-99BA-B694E538D42A}" srcOrd="0" destOrd="0" presId="urn:microsoft.com/office/officeart/2005/8/layout/cycle1"/>
    <dgm:cxn modelId="{6B20A188-6AA6-4B10-8C08-21B5803A0F23}" type="presOf" srcId="{BE987E16-26C8-43F5-88C9-3394D248FBCB}" destId="{693600C1-31FD-4D6F-93A5-1C1C3B9AB0EA}" srcOrd="0" destOrd="0" presId="urn:microsoft.com/office/officeart/2005/8/layout/cycle1"/>
    <dgm:cxn modelId="{D8B33C05-64DD-4A82-8A35-4977DC63F464}" type="presOf" srcId="{C84D5CFB-77BA-4F9F-8075-A18DDF195000}" destId="{FE3544C6-85E2-45FA-8EC2-4593A8741086}" srcOrd="0" destOrd="0" presId="urn:microsoft.com/office/officeart/2005/8/layout/cycle1"/>
    <dgm:cxn modelId="{07B911C9-F669-45A8-8D7E-2377742748BA}" type="presOf" srcId="{92022380-B365-4CD9-904B-42F0BFC749D3}" destId="{776A43F7-B8D2-42E5-BDAF-BA21F6596638}" srcOrd="0" destOrd="0" presId="urn:microsoft.com/office/officeart/2005/8/layout/cycle1"/>
    <dgm:cxn modelId="{6A2976E3-C1BD-4D76-B437-378116852AAD}" srcId="{BE987E16-26C8-43F5-88C9-3394D248FBCB}" destId="{E863597D-58B8-4713-8ED0-BA1F307BE9E9}" srcOrd="3" destOrd="0" parTransId="{5772F938-B524-41A2-8E71-DA4B30C0D69B}" sibTransId="{3C7E3145-DBFA-407B-A32D-1952FCA10794}"/>
    <dgm:cxn modelId="{EA9B66A4-9044-49A7-BC70-47B93B6D1948}" type="presOf" srcId="{7BBACB18-DC77-4AFD-910A-7F098584FFCC}" destId="{5AAC136C-012B-40F6-8165-82D327D3B183}" srcOrd="0" destOrd="0" presId="urn:microsoft.com/office/officeart/2005/8/layout/cycle1"/>
    <dgm:cxn modelId="{392748B7-7198-4BE1-8AC5-96738330815E}" type="presParOf" srcId="{693600C1-31FD-4D6F-93A5-1C1C3B9AB0EA}" destId="{885F9BE6-8124-4C32-9A95-139D71285AA9}" srcOrd="0" destOrd="0" presId="urn:microsoft.com/office/officeart/2005/8/layout/cycle1"/>
    <dgm:cxn modelId="{E2A3B5B4-29A9-424D-9FD7-2DAE9409AE8D}" type="presParOf" srcId="{693600C1-31FD-4D6F-93A5-1C1C3B9AB0EA}" destId="{5807BB7C-EBFE-4B6C-A214-AF2A282691E8}" srcOrd="1" destOrd="0" presId="urn:microsoft.com/office/officeart/2005/8/layout/cycle1"/>
    <dgm:cxn modelId="{CF54AC67-05CA-4FDB-B84F-5AAF10C1056A}" type="presParOf" srcId="{693600C1-31FD-4D6F-93A5-1C1C3B9AB0EA}" destId="{B60780B6-9A40-4C94-B0F5-9772C6C5E5B2}" srcOrd="2" destOrd="0" presId="urn:microsoft.com/office/officeart/2005/8/layout/cycle1"/>
    <dgm:cxn modelId="{F23948AF-55F5-4980-AD28-1CCF21775717}" type="presParOf" srcId="{693600C1-31FD-4D6F-93A5-1C1C3B9AB0EA}" destId="{7B005879-7639-46A0-8C99-F615A1104A77}" srcOrd="3" destOrd="0" presId="urn:microsoft.com/office/officeart/2005/8/layout/cycle1"/>
    <dgm:cxn modelId="{324078CA-311A-45EF-8A55-1921341BE3A2}" type="presParOf" srcId="{693600C1-31FD-4D6F-93A5-1C1C3B9AB0EA}" destId="{396AD0FE-4542-4998-99BA-B694E538D42A}" srcOrd="4" destOrd="0" presId="urn:microsoft.com/office/officeart/2005/8/layout/cycle1"/>
    <dgm:cxn modelId="{1DE80D36-7F84-45E3-9C53-B24DF10642D5}" type="presParOf" srcId="{693600C1-31FD-4D6F-93A5-1C1C3B9AB0EA}" destId="{776A43F7-B8D2-42E5-BDAF-BA21F6596638}" srcOrd="5" destOrd="0" presId="urn:microsoft.com/office/officeart/2005/8/layout/cycle1"/>
    <dgm:cxn modelId="{0CB99DDA-E365-4B7D-85E3-01E6C78556DF}" type="presParOf" srcId="{693600C1-31FD-4D6F-93A5-1C1C3B9AB0EA}" destId="{B731D66F-D718-4376-8486-21B8B2496C0D}" srcOrd="6" destOrd="0" presId="urn:microsoft.com/office/officeart/2005/8/layout/cycle1"/>
    <dgm:cxn modelId="{4FFDD6F2-461F-4BD8-82DF-54802846F27B}" type="presParOf" srcId="{693600C1-31FD-4D6F-93A5-1C1C3B9AB0EA}" destId="{5AAC136C-012B-40F6-8165-82D327D3B183}" srcOrd="7" destOrd="0" presId="urn:microsoft.com/office/officeart/2005/8/layout/cycle1"/>
    <dgm:cxn modelId="{3C938E6E-A703-4CCF-A0F4-E047FE63E9D7}" type="presParOf" srcId="{693600C1-31FD-4D6F-93A5-1C1C3B9AB0EA}" destId="{81E0120B-16BD-43A0-95BF-A844D8D72B09}" srcOrd="8" destOrd="0" presId="urn:microsoft.com/office/officeart/2005/8/layout/cycle1"/>
    <dgm:cxn modelId="{DC86EE17-5182-4116-A820-B812A70BC783}" type="presParOf" srcId="{693600C1-31FD-4D6F-93A5-1C1C3B9AB0EA}" destId="{634A621D-9584-43DA-B218-68FB899A534B}" srcOrd="9" destOrd="0" presId="urn:microsoft.com/office/officeart/2005/8/layout/cycle1"/>
    <dgm:cxn modelId="{A5406567-9CA0-442D-A1E9-A5F0C7E385D8}" type="presParOf" srcId="{693600C1-31FD-4D6F-93A5-1C1C3B9AB0EA}" destId="{A9A753BE-38A2-4F85-8957-1D88E749162F}" srcOrd="10" destOrd="0" presId="urn:microsoft.com/office/officeart/2005/8/layout/cycle1"/>
    <dgm:cxn modelId="{9ACA5DD0-352F-4556-80BA-3E532535B6BF}" type="presParOf" srcId="{693600C1-31FD-4D6F-93A5-1C1C3B9AB0EA}" destId="{9AEABFE8-7CA8-4B57-99B9-DBC22D08B460}" srcOrd="11" destOrd="0" presId="urn:microsoft.com/office/officeart/2005/8/layout/cycle1"/>
    <dgm:cxn modelId="{4EFE007D-F301-44A4-8ABE-26ED523152F5}" type="presParOf" srcId="{693600C1-31FD-4D6F-93A5-1C1C3B9AB0EA}" destId="{6FD4DB4D-304C-4062-AE44-B0B10BA3D333}" srcOrd="12" destOrd="0" presId="urn:microsoft.com/office/officeart/2005/8/layout/cycle1"/>
    <dgm:cxn modelId="{81E3BBE4-DB69-489D-A354-7AF2A739BB23}" type="presParOf" srcId="{693600C1-31FD-4D6F-93A5-1C1C3B9AB0EA}" destId="{FE3544C6-85E2-45FA-8EC2-4593A8741086}" srcOrd="13" destOrd="0" presId="urn:microsoft.com/office/officeart/2005/8/layout/cycle1"/>
    <dgm:cxn modelId="{3FD758B9-D3D2-4E4F-94F5-BA26BE5D3EAA}" type="presParOf" srcId="{693600C1-31FD-4D6F-93A5-1C1C3B9AB0EA}" destId="{6AB239B4-0BFD-4671-B9DE-68530FA9C2E1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7BB7C-EBFE-4B6C-A214-AF2A282691E8}">
      <dsp:nvSpPr>
        <dsp:cNvPr id="0" name=""/>
        <dsp:cNvSpPr/>
      </dsp:nvSpPr>
      <dsp:spPr>
        <a:xfrm>
          <a:off x="4198128" y="22868"/>
          <a:ext cx="767261" cy="7672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Тревога и депрессия</a:t>
          </a:r>
          <a:endParaRPr lang="ru-RU" sz="1200" b="1" kern="1200" dirty="0"/>
        </a:p>
      </dsp:txBody>
      <dsp:txXfrm>
        <a:off x="4198128" y="22868"/>
        <a:ext cx="767261" cy="767261"/>
      </dsp:txXfrm>
    </dsp:sp>
    <dsp:sp modelId="{B60780B6-9A40-4C94-B0F5-9772C6C5E5B2}">
      <dsp:nvSpPr>
        <dsp:cNvPr id="0" name=""/>
        <dsp:cNvSpPr/>
      </dsp:nvSpPr>
      <dsp:spPr>
        <a:xfrm>
          <a:off x="2391837" y="501"/>
          <a:ext cx="2878465" cy="2878465"/>
        </a:xfrm>
        <a:prstGeom prst="circularArrow">
          <a:avLst>
            <a:gd name="adj1" fmla="val 5198"/>
            <a:gd name="adj2" fmla="val 335739"/>
            <a:gd name="adj3" fmla="val 21293952"/>
            <a:gd name="adj4" fmla="val 19765617"/>
            <a:gd name="adj5" fmla="val 6064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96AD0FE-4542-4998-99BA-B694E538D42A}">
      <dsp:nvSpPr>
        <dsp:cNvPr id="0" name=""/>
        <dsp:cNvSpPr/>
      </dsp:nvSpPr>
      <dsp:spPr>
        <a:xfrm>
          <a:off x="4593095" y="1450764"/>
          <a:ext cx="905230" cy="7672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Когнитивные</a:t>
          </a:r>
          <a:r>
            <a:rPr lang="ru-RU" sz="1050" b="1" kern="1200" dirty="0" smtClean="0"/>
            <a:t> </a:t>
          </a:r>
          <a:r>
            <a:rPr lang="ru-RU" sz="1000" b="1" kern="1200" dirty="0" smtClean="0"/>
            <a:t>расстройства</a:t>
          </a:r>
          <a:endParaRPr lang="ru-RU" sz="1050" b="1" kern="1200" dirty="0"/>
        </a:p>
      </dsp:txBody>
      <dsp:txXfrm>
        <a:off x="4593095" y="1450764"/>
        <a:ext cx="905230" cy="767261"/>
      </dsp:txXfrm>
    </dsp:sp>
    <dsp:sp modelId="{776A43F7-B8D2-42E5-BDAF-BA21F6596638}">
      <dsp:nvSpPr>
        <dsp:cNvPr id="0" name=""/>
        <dsp:cNvSpPr/>
      </dsp:nvSpPr>
      <dsp:spPr>
        <a:xfrm>
          <a:off x="2548857" y="-169405"/>
          <a:ext cx="2878465" cy="2878465"/>
        </a:xfrm>
        <a:prstGeom prst="circularArrow">
          <a:avLst>
            <a:gd name="adj1" fmla="val 5198"/>
            <a:gd name="adj2" fmla="val 335739"/>
            <a:gd name="adj3" fmla="val 4061598"/>
            <a:gd name="adj4" fmla="val 2876351"/>
            <a:gd name="adj5" fmla="val 6064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AC136C-012B-40F6-8165-82D327D3B183}">
      <dsp:nvSpPr>
        <dsp:cNvPr id="0" name=""/>
        <dsp:cNvSpPr/>
      </dsp:nvSpPr>
      <dsp:spPr>
        <a:xfrm>
          <a:off x="3306812" y="2232664"/>
          <a:ext cx="1048516" cy="7672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/>
            <a:t>Синдром недостаточно-</a:t>
          </a:r>
          <a:r>
            <a:rPr lang="ru-RU" sz="1050" b="1" kern="1200" dirty="0" err="1" smtClean="0"/>
            <a:t>сти</a:t>
          </a:r>
          <a:r>
            <a:rPr lang="ru-RU" sz="1050" b="1" kern="1200" dirty="0" smtClean="0"/>
            <a:t> питания </a:t>
          </a:r>
          <a:r>
            <a:rPr lang="ru-RU" sz="1050" b="0" kern="1200" dirty="0" smtClean="0"/>
            <a:t>(</a:t>
          </a:r>
          <a:r>
            <a:rPr lang="ru-RU" sz="1050" b="0" kern="1200" dirty="0" err="1" smtClean="0"/>
            <a:t>мальнутриции</a:t>
          </a:r>
          <a:r>
            <a:rPr lang="ru-RU" sz="1000" b="0" kern="1200" dirty="0" smtClean="0"/>
            <a:t>)</a:t>
          </a:r>
          <a:endParaRPr lang="ru-RU" sz="1000" b="1" kern="1200" dirty="0"/>
        </a:p>
      </dsp:txBody>
      <dsp:txXfrm>
        <a:off x="3306812" y="2232664"/>
        <a:ext cx="1048516" cy="767261"/>
      </dsp:txXfrm>
    </dsp:sp>
    <dsp:sp modelId="{81E0120B-16BD-43A0-95BF-A844D8D72B09}">
      <dsp:nvSpPr>
        <dsp:cNvPr id="0" name=""/>
        <dsp:cNvSpPr/>
      </dsp:nvSpPr>
      <dsp:spPr>
        <a:xfrm>
          <a:off x="2234817" y="-169405"/>
          <a:ext cx="2878465" cy="2878465"/>
        </a:xfrm>
        <a:prstGeom prst="circularArrow">
          <a:avLst>
            <a:gd name="adj1" fmla="val 5198"/>
            <a:gd name="adj2" fmla="val 335739"/>
            <a:gd name="adj3" fmla="val 7587910"/>
            <a:gd name="adj4" fmla="val 6402663"/>
            <a:gd name="adj5" fmla="val 6064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A753BE-38A2-4F85-8957-1D88E749162F}">
      <dsp:nvSpPr>
        <dsp:cNvPr id="0" name=""/>
        <dsp:cNvSpPr/>
      </dsp:nvSpPr>
      <dsp:spPr>
        <a:xfrm>
          <a:off x="2232798" y="1450764"/>
          <a:ext cx="767261" cy="7672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Потеря мышечной массы </a:t>
          </a:r>
          <a:r>
            <a:rPr lang="ru-RU" sz="1000" b="0" kern="1200" dirty="0" smtClean="0"/>
            <a:t>(</a:t>
          </a:r>
          <a:r>
            <a:rPr lang="ru-RU" sz="1000" b="0" kern="1200" dirty="0" err="1" smtClean="0"/>
            <a:t>саркопения</a:t>
          </a:r>
          <a:r>
            <a:rPr lang="ru-RU" sz="1050" b="0" kern="1200" dirty="0" smtClean="0"/>
            <a:t>)</a:t>
          </a:r>
          <a:endParaRPr lang="ru-RU" sz="1050" b="1" kern="1200" dirty="0"/>
        </a:p>
      </dsp:txBody>
      <dsp:txXfrm>
        <a:off x="2232798" y="1450764"/>
        <a:ext cx="767261" cy="767261"/>
      </dsp:txXfrm>
    </dsp:sp>
    <dsp:sp modelId="{9AEABFE8-7CA8-4B57-99B9-DBC22D08B460}">
      <dsp:nvSpPr>
        <dsp:cNvPr id="0" name=""/>
        <dsp:cNvSpPr/>
      </dsp:nvSpPr>
      <dsp:spPr>
        <a:xfrm>
          <a:off x="2391837" y="501"/>
          <a:ext cx="2878465" cy="2878465"/>
        </a:xfrm>
        <a:prstGeom prst="circularArrow">
          <a:avLst>
            <a:gd name="adj1" fmla="val 5198"/>
            <a:gd name="adj2" fmla="val 335739"/>
            <a:gd name="adj3" fmla="val 12298644"/>
            <a:gd name="adj4" fmla="val 10770310"/>
            <a:gd name="adj5" fmla="val 6064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E3544C6-85E2-45FA-8EC2-4593A8741086}">
      <dsp:nvSpPr>
        <dsp:cNvPr id="0" name=""/>
        <dsp:cNvSpPr/>
      </dsp:nvSpPr>
      <dsp:spPr>
        <a:xfrm>
          <a:off x="2696750" y="22868"/>
          <a:ext cx="767261" cy="7672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Синдром падений</a:t>
          </a:r>
          <a:endParaRPr lang="ru-RU" sz="1200" b="1" kern="1200" dirty="0"/>
        </a:p>
      </dsp:txBody>
      <dsp:txXfrm>
        <a:off x="2696750" y="22868"/>
        <a:ext cx="767261" cy="767261"/>
      </dsp:txXfrm>
    </dsp:sp>
    <dsp:sp modelId="{6AB239B4-0BFD-4671-B9DE-68530FA9C2E1}">
      <dsp:nvSpPr>
        <dsp:cNvPr id="0" name=""/>
        <dsp:cNvSpPr/>
      </dsp:nvSpPr>
      <dsp:spPr>
        <a:xfrm>
          <a:off x="2391837" y="501"/>
          <a:ext cx="2878465" cy="2878465"/>
        </a:xfrm>
        <a:prstGeom prst="circularArrow">
          <a:avLst>
            <a:gd name="adj1" fmla="val 5198"/>
            <a:gd name="adj2" fmla="val 335739"/>
            <a:gd name="adj3" fmla="val 16866420"/>
            <a:gd name="adj4" fmla="val 15197841"/>
            <a:gd name="adj5" fmla="val 6064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467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88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717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05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71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678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385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631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50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72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02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9D5FBF3-E682-43C0-A83D-727D33B455D3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2B4C53E-B30C-4A4B-9509-000269758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8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Категории граждан, нуждающихся в уходе. Гериатрические синдромы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22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Периодизация возраста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Индивидуальная жизнеспособность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Основные гериатрические синдромы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Когнитивные нарушения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Порочный круг гериатрических </a:t>
            </a:r>
            <a:r>
              <a:rPr lang="ru-RU" dirty="0" smtClean="0"/>
              <a:t>синдромов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Нарушения в системе органов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916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Увеличение продолжительности жизни пожилых людей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13431"/>
            <a:ext cx="6118412" cy="3863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К 2020 году впервые в истории численность людей в возрасте 60 лет и старше превысила численность детей младше 5 лет.</a:t>
            </a:r>
          </a:p>
          <a:p>
            <a:pPr marL="0" indent="0">
              <a:buNone/>
            </a:pPr>
            <a:r>
              <a:rPr lang="ru-RU" dirty="0" smtClean="0"/>
              <a:t>В течение последующих 10 лет число людей старше 60 лет превысит численность молодежи.</a:t>
            </a:r>
          </a:p>
          <a:p>
            <a:pPr marL="0" indent="0">
              <a:buNone/>
            </a:pPr>
            <a:r>
              <a:rPr lang="ru-RU" dirty="0" smtClean="0"/>
              <a:t>К 2050 году мировое население в возрасте 60 лет и старше составит в общей сложности 2 миллиарда человек по сравнению с 841 миллионом в данный момент.</a:t>
            </a:r>
          </a:p>
          <a:p>
            <a:pPr marL="0" indent="0">
              <a:buNone/>
            </a:pPr>
            <a:r>
              <a:rPr lang="ru-RU" dirty="0" smtClean="0"/>
              <a:t>80% этих пожилых людей будет проживать в странах с низким и средним уровнем дохода.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06878" y="2313431"/>
            <a:ext cx="3907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Генеральная Ассамблея Организации Объединенных Наций объявила 2021-2030 годы десятилетием здорового старения.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4511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Молодые люди с инвалидностью в современном обществе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Имеют право общаться, иметь друзей, отношения, семью, иметь детей.</a:t>
            </a:r>
          </a:p>
          <a:p>
            <a:r>
              <a:rPr lang="ru-RU" dirty="0" smtClean="0"/>
              <a:t>Имеют право учиться, получать профессию, быть занятыми, работать.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Стигматизация </a:t>
            </a:r>
            <a:r>
              <a:rPr lang="ru-RU" dirty="0" smtClean="0"/>
              <a:t>различных групп людей с инвалидностью (с синдромом Дауна, с РАС, с психическими расстройствами)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5963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Какой возраст считается пожилым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Маме Джульетты на момент событий в пьесе было 28 лет.</a:t>
            </a:r>
          </a:p>
          <a:p>
            <a:r>
              <a:rPr lang="ru-RU" dirty="0" smtClean="0"/>
              <a:t>Старухе-процентщице из романа Федора Михайловича Достоевского «Преступление и наказание» было 42 года.</a:t>
            </a:r>
          </a:p>
          <a:p>
            <a:r>
              <a:rPr lang="ru-RU" dirty="0" smtClean="0"/>
              <a:t>Анне Карениной на момент гибели было 28лет, Вронскому – 23 года, а старому мужу Анны – 48.</a:t>
            </a:r>
          </a:p>
          <a:p>
            <a:r>
              <a:rPr lang="ru-RU" dirty="0" smtClean="0"/>
              <a:t>Юрий Тынянов</a:t>
            </a:r>
            <a:r>
              <a:rPr lang="en-US" dirty="0" smtClean="0"/>
              <a:t>:</a:t>
            </a:r>
            <a:r>
              <a:rPr lang="ru-RU" dirty="0" smtClean="0"/>
              <a:t> «Николай Михайлович Карамзин был старше собравшихся. Ему было 34 года – возраст угасания».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3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Периодизация возраста</a:t>
            </a:r>
            <a:br>
              <a:rPr lang="ru-RU" dirty="0" smtClean="0"/>
            </a:br>
            <a:r>
              <a:rPr lang="ru-RU" dirty="0" smtClean="0"/>
              <a:t>(ВОЗ)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0-17 лет – </a:t>
            </a:r>
            <a:r>
              <a:rPr lang="ru-RU" b="1" dirty="0" smtClean="0"/>
              <a:t>детство</a:t>
            </a:r>
            <a:r>
              <a:rPr lang="en-US" b="1" dirty="0" smtClean="0"/>
              <a:t>;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18-44 года – </a:t>
            </a:r>
            <a:r>
              <a:rPr lang="ru-RU" b="1" dirty="0" smtClean="0"/>
              <a:t>молодость</a:t>
            </a:r>
            <a:r>
              <a:rPr lang="en-US" b="1" dirty="0" smtClean="0"/>
              <a:t>;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45-59 лет – </a:t>
            </a:r>
            <a:r>
              <a:rPr lang="ru-RU" b="1" dirty="0" smtClean="0"/>
              <a:t>зрелость (средний возраст)</a:t>
            </a:r>
            <a:r>
              <a:rPr lang="en-US" b="1" dirty="0" smtClean="0"/>
              <a:t>;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60-74 лет – </a:t>
            </a:r>
            <a:r>
              <a:rPr lang="ru-RU" b="1" dirty="0" smtClean="0"/>
              <a:t>пожилой возраст</a:t>
            </a:r>
            <a:r>
              <a:rPr lang="en-US" b="1" dirty="0" smtClean="0"/>
              <a:t>;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75-89 лет – </a:t>
            </a:r>
            <a:r>
              <a:rPr lang="ru-RU" b="1" dirty="0" smtClean="0"/>
              <a:t>старческий возраст</a:t>
            </a:r>
            <a:r>
              <a:rPr lang="en-US" b="1" dirty="0" smtClean="0"/>
              <a:t>;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90 лет и старше – </a:t>
            </a:r>
            <a:r>
              <a:rPr lang="ru-RU" b="1" dirty="0" smtClean="0"/>
              <a:t>долгожители.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69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Индивидуальная жизнеспособность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94574"/>
            <a:ext cx="4863353" cy="15659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/>
              <a:t>- это </a:t>
            </a:r>
            <a:r>
              <a:rPr lang="ru-RU" sz="2200" b="1" dirty="0" smtClean="0"/>
              <a:t>совокупность всех физических и психических способностей</a:t>
            </a:r>
            <a:r>
              <a:rPr lang="ru-RU" sz="2200" dirty="0" smtClean="0"/>
              <a:t>, которые человек может использовать в настоящий момент</a:t>
            </a:r>
            <a:endParaRPr lang="ru-RU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5701553" y="2684347"/>
            <a:ext cx="155921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600" b="1" dirty="0" smtClean="0"/>
              <a:t>+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260771" y="2629624"/>
            <a:ext cx="4354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условия,</a:t>
            </a:r>
            <a:r>
              <a:rPr lang="ru-RU" sz="2200" dirty="0" smtClean="0"/>
              <a:t> в которых живет человек (ресурсы и препятствия)</a:t>
            </a:r>
            <a:endParaRPr lang="ru-RU" sz="2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701553" y="4670077"/>
            <a:ext cx="155921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600" b="1" dirty="0" smtClean="0"/>
              <a:t>=</a:t>
            </a:r>
            <a:endParaRPr lang="ru-RU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860176" y="5623125"/>
            <a:ext cx="9241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СПОСОБНОСТЬ ФУНКЦИОНИРОВАТЬ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7179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Индивидуальная жизнеспособность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Что снижает</a:t>
            </a:r>
            <a:r>
              <a:rPr lang="en-US" b="1" dirty="0" smtClean="0"/>
              <a:t>?</a:t>
            </a:r>
            <a:endParaRPr lang="ru-RU" b="1" dirty="0" smtClean="0"/>
          </a:p>
          <a:p>
            <a:r>
              <a:rPr lang="ru-RU" dirty="0" smtClean="0"/>
              <a:t>Одиночество</a:t>
            </a:r>
          </a:p>
          <a:p>
            <a:r>
              <a:rPr lang="ru-RU" dirty="0" smtClean="0"/>
              <a:t>Отставание за техническим развитием (гаджеты, интернет и т.д.)</a:t>
            </a:r>
          </a:p>
          <a:p>
            <a:r>
              <a:rPr lang="ru-RU" dirty="0" smtClean="0"/>
              <a:t>Бедность</a:t>
            </a:r>
          </a:p>
          <a:p>
            <a:r>
              <a:rPr lang="ru-RU" dirty="0" smtClean="0"/>
              <a:t>Отсутствие инфраструктуры</a:t>
            </a:r>
          </a:p>
          <a:p>
            <a:r>
              <a:rPr lang="ru-RU" dirty="0" smtClean="0"/>
              <a:t>Недостаточная социальная помощь на дому</a:t>
            </a:r>
          </a:p>
          <a:p>
            <a:r>
              <a:rPr lang="ru-RU" dirty="0" smtClean="0"/>
              <a:t>Неразвитость гражданского и местных сообществ (люди разобщены), в которых живет человек (ресурсы и препятствия)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3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7008" y="964692"/>
            <a:ext cx="10378440" cy="1188720"/>
          </a:xfrm>
        </p:spPr>
        <p:txBody>
          <a:bodyPr>
            <a:noAutofit/>
          </a:bodyPr>
          <a:lstStyle/>
          <a:p>
            <a:r>
              <a:rPr lang="ru-RU" dirty="0" smtClean="0"/>
              <a:t>Что такое «продолжать функционировать»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(не увеличивать ограничения жизнедеятельности)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В контексте Системы долговременного ухода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Максимально долго продолжать делать то, что делал раньше</a:t>
            </a:r>
          </a:p>
          <a:p>
            <a:r>
              <a:rPr lang="ru-RU" dirty="0" smtClean="0"/>
              <a:t>Максимально долго продолжать не зависеть от других</a:t>
            </a:r>
          </a:p>
          <a:p>
            <a:r>
              <a:rPr lang="ru-RU" dirty="0" smtClean="0"/>
              <a:t>Осознавать свои ограничения и риски</a:t>
            </a:r>
          </a:p>
          <a:p>
            <a:r>
              <a:rPr lang="ru-RU" dirty="0" smtClean="0"/>
              <a:t>Быть готовым к переменам</a:t>
            </a:r>
          </a:p>
          <a:p>
            <a:r>
              <a:rPr lang="ru-RU" dirty="0" smtClean="0"/>
              <a:t>Справляться с потерями и одиночеством</a:t>
            </a:r>
          </a:p>
          <a:p>
            <a:r>
              <a:rPr lang="ru-RU" dirty="0" smtClean="0"/>
              <a:t>Стараться преодолевать затруднения в повседневной жизни</a:t>
            </a:r>
          </a:p>
          <a:p>
            <a:r>
              <a:rPr lang="ru-RU" dirty="0" smtClean="0"/>
              <a:t>Научиться принимать помощь</a:t>
            </a:r>
          </a:p>
          <a:p>
            <a:r>
              <a:rPr lang="ru-RU" dirty="0" smtClean="0"/>
              <a:t>Стараться развиваться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210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Какие же условия нужно изучить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95143"/>
            <a:ext cx="7068671" cy="38818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Для изучения способности функционировать, нужно изучить как справляется человек с основными бытовыми действиями в месте проживания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ru-RU" dirty="0" smtClean="0"/>
              <a:t>Где он готовит еду</a:t>
            </a:r>
            <a:r>
              <a:rPr lang="en-US" dirty="0" smtClean="0"/>
              <a:t>?</a:t>
            </a:r>
            <a:endParaRPr lang="ru-RU" dirty="0" smtClean="0"/>
          </a:p>
          <a:p>
            <a:r>
              <a:rPr lang="ru-RU" dirty="0" smtClean="0"/>
              <a:t>Доступна ли горячая вода для купания и стирки</a:t>
            </a:r>
            <a:r>
              <a:rPr lang="en-US" dirty="0" smtClean="0"/>
              <a:t>?</a:t>
            </a:r>
            <a:endParaRPr lang="ru-RU" dirty="0" smtClean="0"/>
          </a:p>
          <a:p>
            <a:r>
              <a:rPr lang="ru-RU" dirty="0" smtClean="0"/>
              <a:t>Может ли человек преодолеть ступеньки для выхода на улицу</a:t>
            </a:r>
            <a:r>
              <a:rPr lang="en-US" dirty="0" smtClean="0"/>
              <a:t>?</a:t>
            </a:r>
            <a:endParaRPr lang="ru-RU" dirty="0" smtClean="0"/>
          </a:p>
          <a:p>
            <a:r>
              <a:rPr lang="ru-RU" dirty="0" smtClean="0"/>
              <a:t>Какое у него окружение</a:t>
            </a:r>
            <a:r>
              <a:rPr lang="en-US" dirty="0" smtClean="0"/>
              <a:t>?</a:t>
            </a:r>
            <a:r>
              <a:rPr lang="ru-RU" dirty="0" smtClean="0"/>
              <a:t> (риски насилия)</a:t>
            </a:r>
          </a:p>
          <a:p>
            <a:r>
              <a:rPr lang="ru-RU" dirty="0" smtClean="0"/>
              <a:t>Как он моется, если ванная выше колена</a:t>
            </a:r>
            <a:r>
              <a:rPr lang="en-US" dirty="0" smtClean="0"/>
              <a:t>?</a:t>
            </a:r>
            <a:endParaRPr lang="ru-RU" dirty="0" smtClean="0"/>
          </a:p>
          <a:p>
            <a:r>
              <a:rPr lang="ru-RU" dirty="0" smtClean="0"/>
              <a:t>Есть ли круг общения (позитивного)</a:t>
            </a:r>
            <a:r>
              <a:rPr lang="en-US" dirty="0" smtClean="0"/>
              <a:t>?</a:t>
            </a:r>
            <a:endParaRPr lang="ru-RU" dirty="0" smtClean="0"/>
          </a:p>
          <a:p>
            <a:r>
              <a:rPr lang="ru-RU" dirty="0" smtClean="0"/>
              <a:t>Есть ли занятость в течение дня</a:t>
            </a:r>
            <a:r>
              <a:rPr lang="en-US" dirty="0" smtClean="0"/>
              <a:t>?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172047" y="2414887"/>
            <a:ext cx="3838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Это и есть условия, которые определят способность в функционированию конкретного человека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6668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Геронтология и гериатрия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Геронтология </a:t>
            </a:r>
            <a:r>
              <a:rPr lang="ru-RU" dirty="0" smtClean="0"/>
              <a:t>– наука, изучающая медицинские, биологические и социальные процессы, сопровождающие процессы старения и старость.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Гериатрия</a:t>
            </a:r>
            <a:r>
              <a:rPr lang="ru-RU" dirty="0" smtClean="0"/>
              <a:t> – самостоятельная медицинская, для которой характерен междисциплинарный подход к диагностике, лечению и реабилитации заболеваний у людей пожилого и старческого возраста.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13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 ограничивает самостоятельность</a:t>
            </a:r>
            <a:r>
              <a:rPr lang="en-US" dirty="0" smtClean="0"/>
              <a:t>?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7092088"/>
              </p:ext>
            </p:extLst>
          </p:nvPr>
        </p:nvGraphicFramePr>
        <p:xfrm>
          <a:off x="1371601" y="2263521"/>
          <a:ext cx="990295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0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0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1448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Гериатрические синдромы</a:t>
                      </a:r>
                      <a:endParaRPr lang="ru-RU" dirty="0"/>
                    </a:p>
                  </a:txBody>
                  <a:tcPr marL="67227" marR="6722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44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Соматические синдромы</a:t>
                      </a:r>
                      <a:endParaRPr lang="ru-RU" b="1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Психические синдромы</a:t>
                      </a:r>
                      <a:endParaRPr lang="ru-RU" b="1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Социальные синдромы</a:t>
                      </a:r>
                      <a:endParaRPr lang="ru-RU" b="1" dirty="0"/>
                    </a:p>
                  </a:txBody>
                  <a:tcPr marL="67227" marR="6722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5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Синдром недостаточного питания</a:t>
                      </a:r>
                      <a:endParaRPr lang="ru-RU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Деменция</a:t>
                      </a:r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Утрата способности к</a:t>
                      </a:r>
                      <a:r>
                        <a:rPr lang="ru-RU" baseline="0" dirty="0" smtClean="0"/>
                        <a:t> самообслуживанию</a:t>
                      </a:r>
                      <a:endParaRPr lang="ru-RU" dirty="0"/>
                    </a:p>
                  </a:txBody>
                  <a:tcPr marL="67227" marR="6722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5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Недержания мочи</a:t>
                      </a:r>
                      <a:endParaRPr lang="ru-RU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Депрессия</a:t>
                      </a:r>
                      <a:endParaRPr lang="ru-RU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Зависимость от посторонней помощи</a:t>
                      </a:r>
                      <a:endParaRPr lang="ru-RU" dirty="0"/>
                    </a:p>
                  </a:txBody>
                  <a:tcPr marL="67227" marR="6722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4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Нарушения стула (запоры)</a:t>
                      </a:r>
                      <a:endParaRPr lang="ru-RU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Делирий</a:t>
                      </a:r>
                      <a:endParaRPr lang="ru-RU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Социальная изоляция</a:t>
                      </a:r>
                      <a:endParaRPr lang="ru-RU" dirty="0"/>
                    </a:p>
                  </a:txBody>
                  <a:tcPr marL="67227" marR="6722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5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Падения</a:t>
                      </a:r>
                      <a:endParaRPr lang="ru-RU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Нарушения поведения и адаптации</a:t>
                      </a:r>
                      <a:endParaRPr lang="ru-RU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Синдром насилия</a:t>
                      </a:r>
                      <a:endParaRPr lang="ru-RU" dirty="0"/>
                    </a:p>
                  </a:txBody>
                  <a:tcPr marL="67227" marR="6722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4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Нарушения слуха и зрения</a:t>
                      </a:r>
                      <a:endParaRPr lang="ru-RU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Нарушение семейных связей</a:t>
                      </a:r>
                      <a:endParaRPr lang="ru-RU" dirty="0"/>
                    </a:p>
                  </a:txBody>
                  <a:tcPr marL="67227" marR="6722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7568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Саркопения</a:t>
                      </a:r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(потеря</a:t>
                      </a:r>
                      <a:r>
                        <a:rPr lang="ru-RU" baseline="0" dirty="0" smtClean="0"/>
                        <a:t> мышечной массы)</a:t>
                      </a:r>
                      <a:endParaRPr lang="ru-RU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Одиночество</a:t>
                      </a:r>
                      <a:endParaRPr lang="ru-RU" dirty="0"/>
                    </a:p>
                  </a:txBody>
                  <a:tcPr marL="67227" marR="6722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4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Болевой синдром</a:t>
                      </a:r>
                      <a:endParaRPr lang="ru-RU" dirty="0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7227" marR="67227"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7227" marR="6722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26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Старческая астения («хрупкость», «уязвимость»)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Специфическое состояние, которое может развиться у человека пожилого и старческого возраста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ru-RU" dirty="0" smtClean="0"/>
              <a:t>Похудание, когда наблюдается снижение массы тела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Нарушение походки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Снижение мышечной силы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Развитие когнитивных расстройств, снижение мотивации, утрата прежних жизненных интересов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Низкий уровень двигательной активности.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42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Предпосылки к развитию синдрома старческой астении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Возрастной когнитивный дефицит, апатия и депрессия.</a:t>
            </a:r>
          </a:p>
          <a:p>
            <a:r>
              <a:rPr lang="ru-RU" dirty="0" smtClean="0"/>
              <a:t>Возрастной гормональный дефицит.</a:t>
            </a:r>
          </a:p>
          <a:p>
            <a:r>
              <a:rPr lang="ru-RU" dirty="0" smtClean="0"/>
              <a:t>«Сидячий» образ жизни с добровольным значительным ограничением уровня физической активности.</a:t>
            </a:r>
          </a:p>
          <a:p>
            <a:r>
              <a:rPr lang="ru-RU" dirty="0" smtClean="0"/>
              <a:t>Побочные эффекты медикаментов.</a:t>
            </a:r>
          </a:p>
          <a:p>
            <a:r>
              <a:rPr lang="ru-RU" dirty="0" smtClean="0"/>
              <a:t>Последствия длительно протекающих хронических заболеваний</a:t>
            </a:r>
            <a:r>
              <a:rPr lang="en-US" dirty="0" smtClean="0"/>
              <a:t>:</a:t>
            </a:r>
            <a:r>
              <a:rPr lang="ru-RU" dirty="0" smtClean="0"/>
              <a:t> сахарный диабет, хроническая сердечная и дыхательная недостаточность, последствия перенесенного инсульта.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 smtClean="0"/>
              <a:t>Комплексная гериатрическая оценка (КГО)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8406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Порочный круг формирования синдрома старческой астении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9262856"/>
              </p:ext>
            </p:extLst>
          </p:nvPr>
        </p:nvGraphicFramePr>
        <p:xfrm>
          <a:off x="2230438" y="2638425"/>
          <a:ext cx="7731125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408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 ограничивает жизнедеятельность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 молодых и детей – это последствия заболеваний или состояний , иногда врожденные.</a:t>
            </a:r>
          </a:p>
          <a:p>
            <a:pPr marL="0" indent="0">
              <a:buNone/>
            </a:pPr>
            <a:r>
              <a:rPr lang="ru-RU" dirty="0" smtClean="0"/>
              <a:t>У пожилых – гериатрические синдромы.</a:t>
            </a:r>
          </a:p>
          <a:p>
            <a:pPr marL="0" indent="0">
              <a:buNone/>
            </a:pPr>
            <a:r>
              <a:rPr lang="ru-RU" dirty="0" smtClean="0"/>
              <a:t>Если прогнозируется, что человек не сможет жить самостоятельно (зависит от других), то он попадает в систему долговременного ухода.</a:t>
            </a:r>
          </a:p>
          <a:p>
            <a:pPr marL="0" indent="0">
              <a:buNone/>
            </a:pPr>
            <a:r>
              <a:rPr lang="ru-RU" dirty="0" smtClean="0"/>
              <a:t>При этом он должен прожить максимально долго и качественно!</a:t>
            </a:r>
          </a:p>
          <a:p>
            <a:pPr marL="0" indent="0">
              <a:buNone/>
            </a:pPr>
            <a:r>
              <a:rPr lang="ru-RU" dirty="0" smtClean="0"/>
              <a:t>Учиться, работать, чувствовать свою нужность, любить, иметь семью.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96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Когнитивные нарушения.</a:t>
            </a:r>
            <a:br>
              <a:rPr lang="ru-RU" dirty="0" smtClean="0"/>
            </a:br>
            <a:r>
              <a:rPr lang="ru-RU" dirty="0" smtClean="0"/>
              <a:t>Деменция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3536" y="3916682"/>
            <a:ext cx="7729728" cy="48920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Как вторичное проявление – следствие иных нарушений</a:t>
            </a:r>
            <a:r>
              <a:rPr lang="en-US" dirty="0" smtClean="0"/>
              <a:t>:</a:t>
            </a: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322576" y="3127249"/>
            <a:ext cx="1463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Инсульт                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Инфаркт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14088" y="3127249"/>
            <a:ext cx="277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Болезнь Альцгеймера                  </a:t>
            </a:r>
            <a:endParaRPr lang="ru-RU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Болезнь Пика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383536" y="2790445"/>
            <a:ext cx="7729728" cy="489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mtClean="0"/>
              <a:t>Деменция – это синдром на фоне основного заболевания</a:t>
            </a:r>
            <a:r>
              <a:rPr lang="en-US" smtClean="0"/>
              <a:t>:</a:t>
            </a:r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383536" y="4395066"/>
            <a:ext cx="56906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Сосудистая патология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Почечная, печёночная недостаточность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Нарушения обмена веществ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Гормональные нарушения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Онкология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Интоксикация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49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Когнитивные функции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Внимание</a:t>
            </a:r>
            <a:r>
              <a:rPr lang="ru-RU" dirty="0" smtClean="0"/>
              <a:t> – способность концентрироваться, возвращаться к объекту концентрации после отвлечения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Память</a:t>
            </a:r>
            <a:r>
              <a:rPr lang="ru-RU" dirty="0" smtClean="0"/>
              <a:t> (долговременная, кратковременная)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Речь</a:t>
            </a:r>
            <a:r>
              <a:rPr lang="ru-RU" dirty="0" smtClean="0"/>
              <a:t> – способность к общению с помощью знаковых систем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Мышление</a:t>
            </a:r>
            <a:r>
              <a:rPr lang="ru-RU" dirty="0" smtClean="0"/>
              <a:t> – способность воспринимать информацию, принимать решения, раскрывать причинно-следственные связи.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i="1" u="sng" dirty="0" err="1" smtClean="0"/>
              <a:t>Гнозис</a:t>
            </a:r>
            <a:r>
              <a:rPr lang="ru-RU" dirty="0" smtClean="0"/>
              <a:t> – способность к распознаванию образов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i="1" u="sng" dirty="0" err="1" smtClean="0"/>
              <a:t>Праксис</a:t>
            </a:r>
            <a:r>
              <a:rPr lang="ru-RU" dirty="0" smtClean="0"/>
              <a:t> – способность к произвольному воспроизведению поз и действий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210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Стадии деменции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Этап 1. Легкие когнитивные нарушения</a:t>
            </a:r>
          </a:p>
          <a:p>
            <a:pPr marL="0" indent="0">
              <a:buNone/>
            </a:pPr>
            <a:r>
              <a:rPr lang="ru-RU" b="1" dirty="0" smtClean="0"/>
              <a:t>Этап 2. Ранняя деменция (умеренное         когнитивных функций)</a:t>
            </a:r>
          </a:p>
          <a:p>
            <a:pPr marL="0" indent="0">
              <a:buNone/>
            </a:pPr>
            <a:r>
              <a:rPr lang="ru-RU" b="1" dirty="0" smtClean="0"/>
              <a:t>Этап 3. Деменция средней тяжести (выраженное       когнитивных </a:t>
            </a:r>
            <a:r>
              <a:rPr lang="ru-RU" b="1" dirty="0"/>
              <a:t>функций</a:t>
            </a:r>
            <a:r>
              <a:rPr lang="ru-RU" b="1" dirty="0" smtClean="0"/>
              <a:t>)</a:t>
            </a:r>
          </a:p>
          <a:p>
            <a:pPr marL="0" indent="0">
              <a:buNone/>
            </a:pPr>
            <a:r>
              <a:rPr lang="ru-RU" b="1" dirty="0" smtClean="0"/>
              <a:t>Этап 4. Поздняя деменция (глубокие когнитивные нарушения)</a:t>
            </a:r>
            <a:endParaRPr lang="ru-RU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6199632" y="3118104"/>
            <a:ext cx="210312" cy="228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7348728" y="3526536"/>
            <a:ext cx="210312" cy="228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89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Организация ухода при деменции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Обращение за медицинской помощью</a:t>
            </a:r>
            <a:r>
              <a:rPr lang="en-US" b="1" dirty="0" smtClean="0"/>
              <a:t>:</a:t>
            </a:r>
            <a:endParaRPr lang="ru-RU" b="1" dirty="0" smtClean="0"/>
          </a:p>
          <a:p>
            <a:pPr>
              <a:buFontTx/>
              <a:buChar char="-"/>
            </a:pPr>
            <a:r>
              <a:rPr lang="ru-RU" dirty="0" smtClean="0"/>
              <a:t>лечение основного заболевания</a:t>
            </a:r>
            <a:r>
              <a:rPr lang="en-US" dirty="0" smtClean="0"/>
              <a:t>;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поддерживающая терапия.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Решение проблемных случаев деменции</a:t>
            </a:r>
            <a:r>
              <a:rPr lang="en-US" b="1" dirty="0" smtClean="0"/>
              <a:t>:</a:t>
            </a:r>
            <a:endParaRPr lang="ru-RU" b="1" dirty="0" smtClean="0"/>
          </a:p>
          <a:p>
            <a:pPr>
              <a:buFontTx/>
              <a:buChar char="-"/>
            </a:pPr>
            <a:r>
              <a:rPr lang="ru-RU" dirty="0" smtClean="0"/>
              <a:t>особенности ухода.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Организация пространства</a:t>
            </a:r>
            <a:r>
              <a:rPr lang="en-US" b="1" dirty="0" smtClean="0"/>
              <a:t> </a:t>
            </a:r>
            <a:r>
              <a:rPr lang="ru-RU" dirty="0" smtClean="0"/>
              <a:t>(маркировка пространства)</a:t>
            </a:r>
            <a:endParaRPr lang="ru-RU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Занятость </a:t>
            </a:r>
            <a:r>
              <a:rPr lang="ru-RU" dirty="0" smtClean="0"/>
              <a:t>(+ режим сна и отдыха)</a:t>
            </a:r>
            <a:endParaRPr lang="ru-RU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Профилактика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0945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Психические расстройства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Расстройства восприятия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ru-RU" b="1" dirty="0" smtClean="0"/>
              <a:t>иллюзии и галлюцинации</a:t>
            </a:r>
          </a:p>
          <a:p>
            <a:pPr marL="0" indent="0">
              <a:buNone/>
            </a:pPr>
            <a:r>
              <a:rPr lang="ru-RU" b="1" dirty="0" smtClean="0"/>
              <a:t>Иллюзия – </a:t>
            </a:r>
            <a:r>
              <a:rPr lang="ru-RU" dirty="0" smtClean="0"/>
              <a:t>это искаженное восприятие </a:t>
            </a:r>
            <a:r>
              <a:rPr lang="ru-RU" u="sng" dirty="0" smtClean="0"/>
              <a:t>реально существующего </a:t>
            </a:r>
            <a:r>
              <a:rPr lang="ru-RU" dirty="0" smtClean="0"/>
              <a:t>объекта</a:t>
            </a:r>
            <a:endParaRPr lang="ru-RU" u="sng" dirty="0"/>
          </a:p>
          <a:p>
            <a:pPr marL="0" indent="0">
              <a:buNone/>
            </a:pPr>
            <a:r>
              <a:rPr lang="ru-RU" b="1" dirty="0" smtClean="0"/>
              <a:t>Галлюцинации – </a:t>
            </a:r>
            <a:r>
              <a:rPr lang="ru-RU" dirty="0" smtClean="0"/>
              <a:t>это расстройство восприятия в виде образов, возникающих без реального раздражителя</a:t>
            </a:r>
          </a:p>
          <a:p>
            <a:pPr marL="0" indent="0">
              <a:buNone/>
            </a:pPr>
            <a:r>
              <a:rPr lang="ru-RU" b="1" dirty="0" smtClean="0"/>
              <a:t>Виды галлюцинаций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066925" indent="173038">
              <a:buFont typeface="Wingdings" panose="05000000000000000000" pitchFamily="2" charset="2"/>
              <a:buChar char="§"/>
              <a:tabLst>
                <a:tab pos="2332038" algn="l"/>
              </a:tabLst>
            </a:pPr>
            <a:r>
              <a:rPr lang="ru-RU" b="1" dirty="0" smtClean="0"/>
              <a:t>зрительные</a:t>
            </a:r>
            <a:r>
              <a:rPr lang="en-US" b="1" dirty="0" smtClean="0"/>
              <a:t>;</a:t>
            </a:r>
            <a:endParaRPr lang="ru-RU" b="1" dirty="0" smtClean="0"/>
          </a:p>
          <a:p>
            <a:pPr marL="2066925" indent="173038">
              <a:buFont typeface="Wingdings" panose="05000000000000000000" pitchFamily="2" charset="2"/>
              <a:buChar char="§"/>
              <a:tabLst>
                <a:tab pos="1884363" algn="l"/>
              </a:tabLst>
            </a:pPr>
            <a:r>
              <a:rPr lang="ru-RU" b="1" dirty="0" smtClean="0"/>
              <a:t>слуховые</a:t>
            </a:r>
            <a:r>
              <a:rPr lang="en-US" b="1" dirty="0" smtClean="0"/>
              <a:t>;</a:t>
            </a:r>
            <a:endParaRPr lang="ru-RU" b="1" dirty="0" smtClean="0"/>
          </a:p>
          <a:p>
            <a:pPr marL="2066925" indent="173038">
              <a:buFont typeface="Wingdings" panose="05000000000000000000" pitchFamily="2" charset="2"/>
              <a:buChar char="§"/>
              <a:tabLst>
                <a:tab pos="1884363" algn="l"/>
              </a:tabLst>
            </a:pPr>
            <a:r>
              <a:rPr lang="ru-RU" b="1" dirty="0" smtClean="0"/>
              <a:t>вербальные</a:t>
            </a:r>
            <a:r>
              <a:rPr lang="en-US" b="1" dirty="0" smtClean="0"/>
              <a:t>;</a:t>
            </a:r>
            <a:endParaRPr lang="ru-RU" b="1" dirty="0" smtClean="0"/>
          </a:p>
          <a:p>
            <a:pPr marL="2066925" indent="173038">
              <a:buFont typeface="Wingdings" panose="05000000000000000000" pitchFamily="2" charset="2"/>
              <a:buChar char="§"/>
              <a:tabLst>
                <a:tab pos="1884363" algn="l"/>
              </a:tabLst>
            </a:pPr>
            <a:r>
              <a:rPr lang="ru-RU" b="1" dirty="0" smtClean="0"/>
              <a:t>тактильные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9403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Выявление иллюзий и галлюцинаций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6" y="2638044"/>
            <a:ext cx="8055864" cy="3101983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Замечать внимательный пристальный взгляд в определенном направлении, где ничего нет, что может привлечь внимание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Задавать наводящие вопросы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Выяснять уточнения по характеру галлюцинаций</a:t>
            </a:r>
          </a:p>
          <a:p>
            <a:pPr marL="0" indent="0">
              <a:buNone/>
            </a:pPr>
            <a:r>
              <a:rPr lang="ru-RU" b="1" dirty="0" smtClean="0"/>
              <a:t>Возможно звук реален (иллюзия)</a:t>
            </a:r>
            <a:r>
              <a:rPr lang="ru-RU" dirty="0" smtClean="0"/>
              <a:t>, но человек дезориентирован, и интерпретирует звук </a:t>
            </a:r>
            <a:r>
              <a:rPr lang="ru-RU" b="1" dirty="0" smtClean="0"/>
              <a:t>как «голоса»!!</a:t>
            </a:r>
          </a:p>
          <a:p>
            <a:pPr marL="0" indent="0">
              <a:buNone/>
            </a:pPr>
            <a:r>
              <a:rPr lang="ru-RU" b="1" dirty="0" smtClean="0"/>
              <a:t>При патологии суждений </a:t>
            </a:r>
            <a:r>
              <a:rPr lang="ru-RU" dirty="0" smtClean="0"/>
              <a:t>человек может предоставлять комплекс доказательств, которые совершенно нелогичны </a:t>
            </a:r>
            <a:r>
              <a:rPr lang="ru-RU" b="1" i="1" dirty="0" smtClean="0"/>
              <a:t>(«кристаллизация бреда»)</a:t>
            </a:r>
            <a:r>
              <a:rPr lang="ru-RU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0620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Беседа с человеком с синдромом бреда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6" y="2638044"/>
            <a:ext cx="8055864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Установление доверительных отношений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342900" indent="-342900">
              <a:buAutoNum type="arabicPeriod"/>
            </a:pPr>
            <a:r>
              <a:rPr lang="ru-RU" dirty="0" smtClean="0"/>
              <a:t>Нужно ли соглашаться</a:t>
            </a:r>
            <a:r>
              <a:rPr lang="en-US" dirty="0" smtClean="0"/>
              <a:t>?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Пытаться разубедить</a:t>
            </a:r>
            <a:r>
              <a:rPr lang="en-US" dirty="0" smtClean="0"/>
              <a:t>?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smtClean="0"/>
              <a:t>Нужно занимать сочувственно-нейтральную позицию!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3488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Взаимосвязь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124198" y="4793197"/>
            <a:ext cx="5508171" cy="8055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dirty="0" smtClean="0"/>
              <a:t>САМОСТОЯТЕЛЬНОСТЬ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24199" y="2373085"/>
            <a:ext cx="5508171" cy="104502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ЗАВИСИМОСТЬ</a:t>
            </a:r>
            <a:endParaRPr lang="ru-RU" sz="28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3124197" y="3686555"/>
            <a:ext cx="5508171" cy="74022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365427" y="3572907"/>
            <a:ext cx="0" cy="642258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8489115" y="3915808"/>
            <a:ext cx="2" cy="5987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69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Системы организма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6418435"/>
              </p:ext>
            </p:extLst>
          </p:nvPr>
        </p:nvGraphicFramePr>
        <p:xfrm>
          <a:off x="2230438" y="2638425"/>
          <a:ext cx="7731126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7042">
                  <a:extLst>
                    <a:ext uri="{9D8B030D-6E8A-4147-A177-3AD203B41FA5}">
                      <a16:colId xmlns:a16="http://schemas.microsoft.com/office/drawing/2014/main" val="3361771085"/>
                    </a:ext>
                  </a:extLst>
                </a:gridCol>
                <a:gridCol w="2577042">
                  <a:extLst>
                    <a:ext uri="{9D8B030D-6E8A-4147-A177-3AD203B41FA5}">
                      <a16:colId xmlns:a16="http://schemas.microsoft.com/office/drawing/2014/main" val="1529940213"/>
                    </a:ext>
                  </a:extLst>
                </a:gridCol>
                <a:gridCol w="2577042">
                  <a:extLst>
                    <a:ext uri="{9D8B030D-6E8A-4147-A177-3AD203B41FA5}">
                      <a16:colId xmlns:a16="http://schemas.microsoft.com/office/drawing/2014/main" val="1293983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Эндокринная система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Нервная система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Система органов пищеварения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03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Дыхательная система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Сенсорная система (органы восприятия)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Кожный покров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92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Сердечно-сосудистая система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Мочевыделительная система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Опорно-двигательный аппарат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247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68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Система органов восприятия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/>
              <a:t>Сенсорная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041236"/>
              </p:ext>
            </p:extLst>
          </p:nvPr>
        </p:nvGraphicFramePr>
        <p:xfrm>
          <a:off x="2032000" y="4003615"/>
          <a:ext cx="8128000" cy="1285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830171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0673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ФУНКЦИИ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ИЗМЕНЕНИЯ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1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Ориентирование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Ослабление функций органов зрения, слуха, вкуса, обоняния, осязания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6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Восприятие информации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235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653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Система органов восприятия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7424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b="1" dirty="0" smtClean="0"/>
              <a:t>Сенсорная</a:t>
            </a:r>
          </a:p>
          <a:p>
            <a:pPr marL="0" indent="0">
              <a:buNone/>
            </a:pPr>
            <a:r>
              <a:rPr lang="ru-RU" sz="2000" b="1" dirty="0" smtClean="0"/>
              <a:t>ПРИЧИНЫ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Заболевания органов зрения </a:t>
            </a:r>
            <a:r>
              <a:rPr lang="ru-RU" sz="2000" dirty="0" smtClean="0"/>
              <a:t>(глаукома, катаракта)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Заболевание органов слуха</a:t>
            </a:r>
            <a:r>
              <a:rPr lang="ru-RU" sz="2000" dirty="0" smtClean="0"/>
              <a:t> (отит, ушные пробки, </a:t>
            </a:r>
            <a:r>
              <a:rPr lang="ru-RU" sz="2000" dirty="0" err="1" smtClean="0"/>
              <a:t>евстахиит</a:t>
            </a:r>
            <a:r>
              <a:rPr lang="ru-RU" sz="2000" dirty="0" smtClean="0"/>
              <a:t>)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Травмы</a:t>
            </a:r>
            <a:r>
              <a:rPr lang="en-US" sz="2000" b="1" dirty="0" smtClean="0"/>
              <a:t>;</a:t>
            </a:r>
            <a:endParaRPr lang="ru-RU" sz="2000" b="1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/>
              <a:t>Нейродегенеративные</a:t>
            </a:r>
            <a:r>
              <a:rPr lang="ru-RU" sz="2000" b="1" dirty="0" smtClean="0"/>
              <a:t> заболевания </a:t>
            </a:r>
            <a:r>
              <a:rPr lang="ru-RU" sz="2000" dirty="0" smtClean="0"/>
              <a:t>(болезнь Паркинсона, Альцгеймера, рассеянный склероз)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Психические расстройства </a:t>
            </a:r>
            <a:r>
              <a:rPr lang="ru-RU" sz="2000" dirty="0" smtClean="0"/>
              <a:t>(шизофрении, при которых люди испытывают иллюзорное восприятие, либо галлюцинации)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8433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Нервная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418125"/>
              </p:ext>
            </p:extLst>
          </p:nvPr>
        </p:nvGraphicFramePr>
        <p:xfrm>
          <a:off x="2032000" y="3048575"/>
          <a:ext cx="8128000" cy="1651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830171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0673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ФУНКЦИИ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ИЗМЕНЕНИЯ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17233"/>
                  </a:ext>
                </a:extLst>
              </a:tr>
              <a:tr h="457200">
                <a:tc row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Регуляция</a:t>
                      </a:r>
                      <a:r>
                        <a:rPr lang="ru-RU" baseline="0" dirty="0" smtClean="0"/>
                        <a:t> деятельности органов и систем, взаимодействия организма с окружающей средой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Уменьшение нейронов головного мозга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69638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Нарушение кровообращения сосудов</a:t>
                      </a:r>
                      <a:r>
                        <a:rPr lang="ru-RU" baseline="0" dirty="0" smtClean="0"/>
                        <a:t> головного мозга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37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639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Нервная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31136" y="2638044"/>
            <a:ext cx="916838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ПРИЧИНЫ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err="1" smtClean="0"/>
              <a:t>Нейродегенеративные</a:t>
            </a:r>
            <a:r>
              <a:rPr lang="ru-RU" sz="2000" b="1" dirty="0" smtClean="0"/>
              <a:t> </a:t>
            </a:r>
            <a:r>
              <a:rPr lang="ru-RU" sz="2000" b="1" dirty="0"/>
              <a:t>заболевания </a:t>
            </a:r>
            <a:r>
              <a:rPr lang="ru-RU" sz="2000" dirty="0"/>
              <a:t>(болезнь Паркинсона, Альцгеймера, рассеянный склероз)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/>
              <a:t>Психические расстройства </a:t>
            </a:r>
            <a:r>
              <a:rPr lang="ru-RU" sz="2000" dirty="0"/>
              <a:t>(шизофрении, при которых люди испытывают иллюзорное восприятие, либо галлюцинации</a:t>
            </a:r>
            <a:r>
              <a:rPr lang="ru-RU" sz="2000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Черепно-мозговые травмы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Инфекционные заболевания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Интоксикации</a:t>
            </a:r>
            <a:endParaRPr lang="ru-RU" sz="20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171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КОЖНЫЕ ПОКРОВЫ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907382"/>
              </p:ext>
            </p:extLst>
          </p:nvPr>
        </p:nvGraphicFramePr>
        <p:xfrm>
          <a:off x="2032000" y="3134935"/>
          <a:ext cx="8128000" cy="2108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830171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0673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ФУНКЦИИ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ИЗМЕНЕНИЯ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17233"/>
                  </a:ext>
                </a:extLst>
              </a:tr>
              <a:tr h="457200">
                <a:tc rowSpan="3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Защитная</a:t>
                      </a:r>
                      <a:r>
                        <a:rPr lang="en-US" dirty="0" smtClean="0"/>
                        <a:t>;</a:t>
                      </a:r>
                      <a:r>
                        <a:rPr lang="ru-RU" dirty="0" smtClean="0"/>
                        <a:t> терморегуляция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Истончение (легко травмируется, подвергается изъязвлению)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69638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Снижение тургора эластичности (образуются складки)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37269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Сухость (шелушение, чувство зуда)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529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736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Опорно-двигательный аппарат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759823"/>
              </p:ext>
            </p:extLst>
          </p:nvPr>
        </p:nvGraphicFramePr>
        <p:xfrm>
          <a:off x="2032000" y="3134935"/>
          <a:ext cx="8128000" cy="3205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830171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0673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ФУНКЦИИ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ИЗМЕНЕНИЯ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17233"/>
                  </a:ext>
                </a:extLst>
              </a:tr>
              <a:tr h="457200">
                <a:tc row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Защитная</a:t>
                      </a:r>
                      <a:r>
                        <a:rPr lang="en-US" dirty="0" smtClean="0"/>
                        <a:t>;</a:t>
                      </a:r>
                      <a:r>
                        <a:rPr lang="ru-RU" baseline="0" dirty="0" smtClean="0"/>
                        <a:t> двигательная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Снижение общего тонуса мышц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69638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Уменьшение объёма мышечной массы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37269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Деформации</a:t>
                      </a:r>
                      <a:r>
                        <a:rPr lang="ru-RU" baseline="0" dirty="0" smtClean="0"/>
                        <a:t> межпозвонковых дисков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529810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Истончение</a:t>
                      </a:r>
                      <a:r>
                        <a:rPr lang="ru-RU" baseline="0" dirty="0" smtClean="0"/>
                        <a:t> костной ткани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065672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Истончение соединительной</a:t>
                      </a:r>
                      <a:r>
                        <a:rPr lang="ru-RU" baseline="0" dirty="0" smtClean="0"/>
                        <a:t> ткани (суставов, сухожилий)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037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708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Опорно-двигательный аппарат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31136" y="2638044"/>
            <a:ext cx="8802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ПРИЧИНЫ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Остеопороз</a:t>
            </a:r>
            <a:r>
              <a:rPr lang="en-US" sz="2400" b="1" dirty="0" smtClean="0"/>
              <a:t>;</a:t>
            </a:r>
            <a:endParaRPr lang="ru-RU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Заболевания суставов </a:t>
            </a:r>
            <a:r>
              <a:rPr lang="ru-RU" sz="2400" dirty="0" smtClean="0"/>
              <a:t>(артрит, артроз)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Заболевания или состояния, приводящие к ограничению в передвижении </a:t>
            </a:r>
            <a:r>
              <a:rPr lang="ru-RU" sz="2400" dirty="0" smtClean="0"/>
              <a:t>(инсульт, травмы, БАС, рассеянный склероз и др.)</a:t>
            </a:r>
            <a:r>
              <a:rPr lang="en-US" sz="2400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Травмы </a:t>
            </a:r>
            <a:r>
              <a:rPr lang="ru-RU" sz="2400" dirty="0" smtClean="0"/>
              <a:t>(ЧМТ, позвоночника, переломы костной ткани, смещения суставов и др.).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45493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Дыхательная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197071"/>
              </p:ext>
            </p:extLst>
          </p:nvPr>
        </p:nvGraphicFramePr>
        <p:xfrm>
          <a:off x="2032000" y="3134935"/>
          <a:ext cx="8128000" cy="1802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830171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0673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ФУНКЦИИ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ИЗМЕНЕНИЯ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17233"/>
                  </a:ext>
                </a:extLst>
              </a:tr>
              <a:tr h="457200">
                <a:tc row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Дыхание, голосообразование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Снижается объём вдыхаемого кислорода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69638"/>
                  </a:ext>
                </a:extLst>
              </a:tr>
              <a:tr h="7919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Уменьшение проходимости дыхательных путей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37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7641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Дыхательная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31136" y="2638044"/>
            <a:ext cx="8802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ПРИЧИНЫ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Аллергия </a:t>
            </a:r>
            <a:r>
              <a:rPr lang="ru-RU" sz="2400" dirty="0"/>
              <a:t>(астма)</a:t>
            </a:r>
            <a:r>
              <a:rPr lang="en-US" sz="2400" dirty="0"/>
              <a:t>;</a:t>
            </a:r>
            <a:endParaRPr lang="ru-RU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Острые заболевания дыхательных путей</a:t>
            </a:r>
            <a:r>
              <a:rPr lang="en-US" sz="2400" b="1" dirty="0"/>
              <a:t>;</a:t>
            </a:r>
            <a:endParaRPr lang="ru-RU" sz="2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Хронические заболевания</a:t>
            </a:r>
            <a:r>
              <a:rPr lang="en-US" sz="2400" b="1" dirty="0"/>
              <a:t>;</a:t>
            </a:r>
            <a:endParaRPr lang="ru-RU" sz="2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Инфекционные заболевания </a:t>
            </a:r>
            <a:r>
              <a:rPr lang="ru-RU" sz="2400" dirty="0"/>
              <a:t>(туберкулёз)</a:t>
            </a:r>
            <a:r>
              <a:rPr lang="en-US" sz="2400" dirty="0"/>
              <a:t>;</a:t>
            </a:r>
            <a:endParaRPr lang="ru-RU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Онкология</a:t>
            </a:r>
            <a:r>
              <a:rPr lang="en-US" sz="2400" b="1" dirty="0"/>
              <a:t>;</a:t>
            </a:r>
            <a:endParaRPr lang="ru-RU" sz="2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Состояния, приводящие к ограничению мобильности и застойным явлениям в </a:t>
            </a:r>
            <a:r>
              <a:rPr lang="ru-RU" sz="2400" b="1" dirty="0" smtClean="0"/>
              <a:t>лёгких </a:t>
            </a:r>
            <a:r>
              <a:rPr lang="ru-RU" sz="2400" dirty="0" smtClean="0"/>
              <a:t>(инсульт, БАС и др.)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254263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Сердечно-сосудистая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888588"/>
              </p:ext>
            </p:extLst>
          </p:nvPr>
        </p:nvGraphicFramePr>
        <p:xfrm>
          <a:off x="2032000" y="3134935"/>
          <a:ext cx="8128000" cy="2411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830171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0673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ФУНКЦИИ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ИЗМЕНЕНИЯ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17233"/>
                  </a:ext>
                </a:extLst>
              </a:tr>
              <a:tr h="457200">
                <a:tc rowSpan="3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транспорта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Слабость сердечной мускулатуры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69638"/>
                  </a:ext>
                </a:extLst>
              </a:tr>
              <a:tr h="7919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Снижение притока</a:t>
                      </a:r>
                      <a:r>
                        <a:rPr lang="en-US" dirty="0" smtClean="0"/>
                        <a:t>/</a:t>
                      </a:r>
                      <a:r>
                        <a:rPr lang="ru-RU" dirty="0" smtClean="0"/>
                        <a:t>оттока крови в органах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37269"/>
                  </a:ext>
                </a:extLst>
              </a:tr>
              <a:tr h="791905">
                <a:tc v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Снижение обеспечения кислородом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470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41374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Сердечно-сосудистая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31136" y="2638044"/>
            <a:ext cx="88026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ПРИЧИНЫ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Атеросклероз сосудов</a:t>
            </a:r>
            <a:r>
              <a:rPr lang="en-US" sz="2400" b="1" dirty="0"/>
              <a:t>;</a:t>
            </a:r>
            <a:endParaRPr lang="ru-RU" sz="2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Гипертоническая болезнь</a:t>
            </a:r>
            <a:r>
              <a:rPr lang="en-US" sz="2400" b="1" dirty="0"/>
              <a:t>;</a:t>
            </a:r>
            <a:endParaRPr lang="ru-RU" sz="2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Инфаркт, стенокардия</a:t>
            </a:r>
            <a:r>
              <a:rPr lang="en-US" sz="2400" b="1" dirty="0"/>
              <a:t>;</a:t>
            </a:r>
            <a:endParaRPr lang="ru-RU" sz="2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Нарушения сердечного ритма</a:t>
            </a:r>
            <a:r>
              <a:rPr lang="en-US" sz="2400" b="1" dirty="0"/>
              <a:t>;</a:t>
            </a:r>
            <a:endParaRPr lang="ru-RU" sz="2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Застойные явления периферических сосудов</a:t>
            </a:r>
            <a:r>
              <a:rPr lang="en-US" sz="2400" b="1" dirty="0"/>
              <a:t>;</a:t>
            </a:r>
            <a:endParaRPr lang="ru-RU" sz="2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Состояния, приводящие к ограничению мобильности и застойным явлениям в сосудах </a:t>
            </a:r>
            <a:r>
              <a:rPr lang="ru-RU" sz="2400" dirty="0"/>
              <a:t>(инсульт, травмы, рассеянный склероз и т.д.).</a:t>
            </a:r>
          </a:p>
        </p:txBody>
      </p:sp>
    </p:spTree>
    <p:extLst>
      <p:ext uri="{BB962C8B-B14F-4D97-AF65-F5344CB8AC3E}">
        <p14:creationId xmlns:p14="http://schemas.microsoft.com/office/powerpoint/2010/main" val="14856138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пищеварительная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408105"/>
              </p:ext>
            </p:extLst>
          </p:nvPr>
        </p:nvGraphicFramePr>
        <p:xfrm>
          <a:off x="2032000" y="3134936"/>
          <a:ext cx="8128000" cy="26304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830171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06732414"/>
                    </a:ext>
                  </a:extLst>
                </a:gridCol>
              </a:tblGrid>
              <a:tr h="34040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ФУНКЦИИ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ИЗМЕНЕНИЯ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17233"/>
                  </a:ext>
                </a:extLst>
              </a:tr>
              <a:tr h="419679">
                <a:tc rowSpan="3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Пищеварительная, выделительная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Снижение перистальтики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69638"/>
                  </a:ext>
                </a:extLst>
              </a:tr>
              <a:tr h="3911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Развитие патогенной флоры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37269"/>
                  </a:ext>
                </a:extLst>
              </a:tr>
              <a:tr h="726916">
                <a:tc v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Снижение секреции пищеварительных</a:t>
                      </a:r>
                      <a:r>
                        <a:rPr lang="ru-RU" baseline="0" dirty="0" smtClean="0"/>
                        <a:t> ферментов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470123"/>
                  </a:ext>
                </a:extLst>
              </a:tr>
              <a:tr h="7269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Снижение </a:t>
                      </a:r>
                      <a:r>
                        <a:rPr lang="ru-RU" dirty="0" err="1" smtClean="0"/>
                        <a:t>усаиваемости</a:t>
                      </a:r>
                      <a:r>
                        <a:rPr lang="ru-RU" dirty="0" smtClean="0"/>
                        <a:t> пищи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579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3277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пищеварительная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31136" y="2638044"/>
            <a:ext cx="880262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ПРИЧИНЫ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Дисбактериоз</a:t>
            </a:r>
            <a:r>
              <a:rPr lang="en-US" sz="2000" b="1" dirty="0"/>
              <a:t>;</a:t>
            </a:r>
            <a:endParaRPr lang="ru-RU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Заболевания эндокринной системы (например, сахарный диабет).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 smtClean="0"/>
              <a:t>Воспалительные заболевания органов ЖКТ </a:t>
            </a:r>
            <a:r>
              <a:rPr lang="ru-RU" sz="2000" dirty="0" smtClean="0"/>
              <a:t>(стоматит, гастрит, панкреатит и др.).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 smtClean="0"/>
              <a:t>Инфекционные </a:t>
            </a:r>
            <a:r>
              <a:rPr lang="ru-RU" sz="2000" b="1" dirty="0"/>
              <a:t>заболевания </a:t>
            </a:r>
            <a:r>
              <a:rPr lang="ru-RU" sz="2000" dirty="0"/>
              <a:t>(дизентерия и др.).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Язвенные болезни.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Острые состояния </a:t>
            </a:r>
            <a:r>
              <a:rPr lang="ru-RU" sz="2000" dirty="0"/>
              <a:t>(обезвоживание, отравление, задержка стула и др.).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Иные состояния, ограничивающие возможности человека в выборе продуктов питания, а также самостоятельном приготовлении и приёме пищи </a:t>
            </a:r>
            <a:r>
              <a:rPr lang="ru-RU" sz="2000" dirty="0"/>
              <a:t>(наличие зонда/</a:t>
            </a:r>
            <a:r>
              <a:rPr lang="ru-RU" sz="2000" dirty="0" err="1"/>
              <a:t>стомы</a:t>
            </a:r>
            <a:r>
              <a:rPr lang="ru-RU" sz="2000" dirty="0"/>
              <a:t>, наличие протезов, неадаптированные условия, нарушение зрения и др.).</a:t>
            </a:r>
          </a:p>
        </p:txBody>
      </p:sp>
    </p:spTree>
    <p:extLst>
      <p:ext uri="{BB962C8B-B14F-4D97-AF65-F5344CB8AC3E}">
        <p14:creationId xmlns:p14="http://schemas.microsoft.com/office/powerpoint/2010/main" val="24956397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мочевыделительная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23544"/>
              </p:ext>
            </p:extLst>
          </p:nvPr>
        </p:nvGraphicFramePr>
        <p:xfrm>
          <a:off x="2032000" y="3134936"/>
          <a:ext cx="812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830171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06732414"/>
                    </a:ext>
                  </a:extLst>
                </a:gridCol>
              </a:tblGrid>
              <a:tr h="34040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ФУНКЦИИ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ИЗМЕНЕНИЯ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17233"/>
                  </a:ext>
                </a:extLst>
              </a:tr>
              <a:tr h="419679">
                <a:tc row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Поддержание водно-солевого баланса, выделительная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Эластичность мочевого пузыря уменьшается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69638"/>
                  </a:ext>
                </a:extLst>
              </a:tr>
              <a:tr h="3911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Количество выделяемой мочи уменьшается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37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5114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мочевыделительная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0" y="2638044"/>
            <a:ext cx="8128000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31136" y="2638044"/>
            <a:ext cx="88026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ПРИЧИНЫ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Острые или хронические воспалительные заболевания</a:t>
            </a:r>
            <a:r>
              <a:rPr lang="ru-RU" sz="2000" dirty="0"/>
              <a:t> (цистит, уретрит, нефрит);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Хроническая почечная недостаточность</a:t>
            </a:r>
            <a:r>
              <a:rPr lang="en-US" sz="2000" b="1" dirty="0"/>
              <a:t>;</a:t>
            </a:r>
            <a:endParaRPr lang="ru-RU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Мочекаменная болезнь</a:t>
            </a:r>
            <a:r>
              <a:rPr lang="en-US" sz="2000" b="1" dirty="0"/>
              <a:t>;</a:t>
            </a:r>
            <a:endParaRPr lang="ru-RU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Инфекционные заболевания </a:t>
            </a:r>
            <a:r>
              <a:rPr lang="ru-RU" sz="2000" dirty="0"/>
              <a:t>(пиелонефрит)</a:t>
            </a:r>
            <a:r>
              <a:rPr lang="en-US" sz="2000" dirty="0"/>
              <a:t>;</a:t>
            </a:r>
            <a:endParaRPr lang="ru-RU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Аутоиммунные заболевания</a:t>
            </a:r>
            <a:r>
              <a:rPr lang="en-US" sz="2000" b="1" dirty="0"/>
              <a:t>;</a:t>
            </a:r>
            <a:endParaRPr lang="ru-RU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Наличие катетера или </a:t>
            </a:r>
            <a:r>
              <a:rPr lang="ru-RU" sz="2000" b="1" dirty="0" err="1"/>
              <a:t>стомы</a:t>
            </a:r>
            <a:r>
              <a:rPr lang="en-US" sz="2000" b="1" dirty="0"/>
              <a:t>;</a:t>
            </a:r>
            <a:endParaRPr lang="ru-RU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Неврологические нарушения </a:t>
            </a:r>
            <a:r>
              <a:rPr lang="ru-RU" sz="2000" dirty="0"/>
              <a:t>(после травм)</a:t>
            </a:r>
            <a:r>
              <a:rPr lang="en-US" sz="2000" dirty="0"/>
              <a:t>;</a:t>
            </a:r>
            <a:endParaRPr lang="ru-RU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Слабость мышц органов малого таза;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Онкология.</a:t>
            </a:r>
          </a:p>
        </p:txBody>
      </p:sp>
    </p:spTree>
    <p:extLst>
      <p:ext uri="{BB962C8B-B14F-4D97-AF65-F5344CB8AC3E}">
        <p14:creationId xmlns:p14="http://schemas.microsoft.com/office/powerpoint/2010/main" val="40214861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398</TotalTime>
  <Words>1679</Words>
  <Application>Microsoft Office PowerPoint</Application>
  <PresentationFormat>Широкоэкранный</PresentationFormat>
  <Paragraphs>302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Arial</vt:lpstr>
      <vt:lpstr>Corbel</vt:lpstr>
      <vt:lpstr>Gill Sans MT</vt:lpstr>
      <vt:lpstr>Wingdings</vt:lpstr>
      <vt:lpstr>Parcel</vt:lpstr>
      <vt:lpstr>Категории граждан, нуждающихся в уходе. Гериатрические синдромы</vt:lpstr>
      <vt:lpstr>План лекции</vt:lpstr>
      <vt:lpstr>Увеличение продолжительности жизни пожилых людей</vt:lpstr>
      <vt:lpstr>Молодые люди с инвалидностью в современном обществе</vt:lpstr>
      <vt:lpstr>Какой возраст считается пожилым?</vt:lpstr>
      <vt:lpstr>Периодизация возраста (ВОЗ)</vt:lpstr>
      <vt:lpstr>Индивидуальная жизнеспособность</vt:lpstr>
      <vt:lpstr>Индивидуальная жизнеспособность</vt:lpstr>
      <vt:lpstr>Что такое «продолжать функционировать»  (не увеличивать ограничения жизнедеятельности)?</vt:lpstr>
      <vt:lpstr>Какие же условия нужно изучить?</vt:lpstr>
      <vt:lpstr>Геронтология и гериатрия</vt:lpstr>
      <vt:lpstr>Что ограничивает самостоятельность?</vt:lpstr>
      <vt:lpstr>Старческая астения («хрупкость», «уязвимость»)</vt:lpstr>
      <vt:lpstr>Предпосылки к развитию синдрома старческой астении</vt:lpstr>
      <vt:lpstr>Порочный круг формирования синдрома старческой астении</vt:lpstr>
      <vt:lpstr>Что ограничивает жизнедеятельность?</vt:lpstr>
      <vt:lpstr>Когнитивные нарушения. Деменция</vt:lpstr>
      <vt:lpstr>Когнитивные функции</vt:lpstr>
      <vt:lpstr>Стадии деменции</vt:lpstr>
      <vt:lpstr>Организация ухода при деменции</vt:lpstr>
      <vt:lpstr>Психические расстройства</vt:lpstr>
      <vt:lpstr>Выявление иллюзий и галлюцинаций</vt:lpstr>
      <vt:lpstr>Беседа с человеком с синдромом бреда</vt:lpstr>
      <vt:lpstr>Взаимосвязь</vt:lpstr>
      <vt:lpstr>Системы организма</vt:lpstr>
      <vt:lpstr>Система органов восприятия</vt:lpstr>
      <vt:lpstr>Система органов восприятия</vt:lpstr>
      <vt:lpstr>Нервная система</vt:lpstr>
      <vt:lpstr>Нервная система</vt:lpstr>
      <vt:lpstr>КОЖНЫЕ ПОКРОВЫ</vt:lpstr>
      <vt:lpstr>Опорно-двигательный аппарат</vt:lpstr>
      <vt:lpstr>Опорно-двигательный аппарат</vt:lpstr>
      <vt:lpstr>Дыхательная система</vt:lpstr>
      <vt:lpstr>Дыхательная система</vt:lpstr>
      <vt:lpstr>Сердечно-сосудистая система</vt:lpstr>
      <vt:lpstr>Сердечно-сосудистая система</vt:lpstr>
      <vt:lpstr>пищеварительная система</vt:lpstr>
      <vt:lpstr>пищеварительная система</vt:lpstr>
      <vt:lpstr>мочевыделительная система</vt:lpstr>
      <vt:lpstr>мочевыделительная система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Категории граждан, нуждающихся в уходе. Гериатрические синдромы</dc:title>
  <dc:creator>HP</dc:creator>
  <cp:lastModifiedBy>Бовин Александр В.</cp:lastModifiedBy>
  <cp:revision>39</cp:revision>
  <dcterms:created xsi:type="dcterms:W3CDTF">2024-03-26T14:34:04Z</dcterms:created>
  <dcterms:modified xsi:type="dcterms:W3CDTF">2024-05-13T05:51:24Z</dcterms:modified>
</cp:coreProperties>
</file>