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57" r:id="rId6"/>
    <p:sldId id="258" r:id="rId7"/>
    <p:sldId id="259" r:id="rId8"/>
    <p:sldId id="260" r:id="rId9"/>
    <p:sldId id="261" r:id="rId10"/>
    <p:sldId id="262" r:id="rId11"/>
    <p:sldId id="270" r:id="rId12"/>
    <p:sldId id="266" r:id="rId13"/>
    <p:sldId id="267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8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84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14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521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07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82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7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91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731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68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961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223C75C-021E-4F92-946C-88FF1F264187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ru-RU" dirty="0" smtClean="0"/>
              <a:t>Введение в экспертную деятельность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24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" y="1123837"/>
            <a:ext cx="3319271" cy="4601183"/>
          </a:xfrm>
        </p:spPr>
        <p:txBody>
          <a:bodyPr/>
          <a:lstStyle/>
          <a:p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Взаимодейст-вие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поставщиком социальных услуг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475732"/>
          </a:xfrm>
        </p:spPr>
        <p:txBody>
          <a:bodyPr anchor="t">
            <a:normAutofit/>
          </a:bodyPr>
          <a:lstStyle/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Консультирование поставщика социальных услуг</a:t>
            </a:r>
          </a:p>
          <a:p>
            <a:pPr>
              <a:buFontTx/>
              <a:buChar char="-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вопросы планирования и предоставления социальных услуг по уходу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организации взаимодействия с иными ведомствами</a:t>
            </a:r>
          </a:p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Передача решения и ИППСУ (ДИППСУ)</a:t>
            </a:r>
          </a:p>
          <a:p>
            <a:pPr>
              <a:buFontTx/>
              <a:buChar char="-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передавать информацию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(Звонок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Информационная система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Бумажный носитель)</a:t>
            </a: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Какую информацию нужно передавать и зачем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(Анкету-опросник, ИППСУ, ДИППСУ (особенно в части совмещения с родственниками), медицинские рекомендации</a:t>
            </a:r>
          </a:p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Контроль качества предоставления услуг по уходу</a:t>
            </a:r>
          </a:p>
          <a:p>
            <a:pPr marL="0" indent="0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(плановые и внеплановые проверки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документарная, по телефону, выездная)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10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" y="1123837"/>
            <a:ext cx="3319271" cy="4601183"/>
          </a:xfrm>
        </p:spPr>
        <p:txBody>
          <a:bodyPr/>
          <a:lstStyle/>
          <a:p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Взаимодейст-вие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региональным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координацион-ным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центром (РКЦ)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Региональный координационный центр осуществляет прием и первичную обработку информации о потенциальных получателях социальных услуг, поступившей посредством ведомственных информационных систем и единой системы межведомственного электронного взаимодействия или на телефон «горячей линии», организованной в региональном координационном центре.</a:t>
            </a: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РКЦ оказывает содействие территориальному координационному центру в разрешении проблемных ситуаций, возникающих при предоставлении гражданам социальных услуг по уходу, включенных в социальный пакет долговременного ухода</a:t>
            </a:r>
          </a:p>
        </p:txBody>
      </p:sp>
    </p:spTree>
    <p:extLst>
      <p:ext uri="{BB962C8B-B14F-4D97-AF65-F5344CB8AC3E}">
        <p14:creationId xmlns:p14="http://schemas.microsoft.com/office/powerpoint/2010/main" val="283928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20633" cy="460118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Этапы проведения экспертной деятельности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 lnSpcReduction="20000"/>
          </a:bodyPr>
          <a:lstStyle/>
          <a:p>
            <a:pPr marL="514350" indent="-514350">
              <a:buAutoNum type="romanUcPeriod"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ПОДГОТОВИТЕЛЬНЫЙ ЭТАП</a:t>
            </a:r>
            <a:endParaRPr lang="en-US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Задачи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Распределить задачи между экспертами по сбору и обработке информации.</a:t>
            </a:r>
          </a:p>
          <a:p>
            <a:pPr marL="342900" indent="-342900"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Получить, обработать и проанализировать информацию из АИС, направить запросы по СМЭВ</a:t>
            </a:r>
          </a:p>
          <a:p>
            <a:pPr marL="342900" indent="-342900"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Получить, обработать и проанализировать от гражданина и его ближайшего окружения по телефону</a:t>
            </a:r>
          </a:p>
          <a:p>
            <a:pPr marL="342900" indent="-342900"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Внести полученную информацию в разделы А, Б и В анкеты-опросника</a:t>
            </a:r>
          </a:p>
          <a:p>
            <a:pPr marL="342900" indent="-342900"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Подготовить предварительные выводы</a:t>
            </a:r>
          </a:p>
          <a:p>
            <a:pPr marL="342900" indent="-342900"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Сформулировать заключение о наличии или отсутствии обстоятельств, ухудшающих условия жизнедеятельности (блок А).</a:t>
            </a:r>
          </a:p>
          <a:p>
            <a:pPr marL="342900" indent="-342900"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Составить план визита</a:t>
            </a:r>
          </a:p>
          <a:p>
            <a:pPr marL="342900" indent="-342900"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Обеспечить техническую подготовку к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визиту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16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20633" cy="460118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Этапы проведения экспертной деятельности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8" y="864108"/>
            <a:ext cx="7871628" cy="5120640"/>
          </a:xfrm>
        </p:spPr>
        <p:txBody>
          <a:bodyPr anchor="t">
            <a:normAutofit fontScale="92500" lnSpcReduction="20000"/>
          </a:bodyPr>
          <a:lstStyle/>
          <a:p>
            <a:pPr marL="514350" indent="-514350">
              <a:buFont typeface="+mj-lt"/>
              <a:buAutoNum type="romanUcPeriod" startAt="2"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ОСНОВНОЙ ЭТАП</a:t>
            </a:r>
            <a:endParaRPr lang="en-US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 – провести оценку, сделать вывод об ограничениях, индивидуальных потребностях гражданина</a:t>
            </a:r>
          </a:p>
          <a:p>
            <a:pPr marL="0" indent="0">
              <a:buNone/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Задачи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Знакомство эксперта с гражданином и его ближайшим окружением.</a:t>
            </a:r>
          </a:p>
          <a:p>
            <a:pPr marL="342900" indent="-342900"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Уведомление гражданина и его ближайшего окружения о предварительных выводах</a:t>
            </a:r>
          </a:p>
          <a:p>
            <a:pPr marL="342900" indent="-342900"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Приём заявления (приказ Минтруда № 159н)</a:t>
            </a:r>
          </a:p>
          <a:p>
            <a:pPr marL="342900" indent="-342900"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Установление доверительного контакта, объяснение, кто и чем будет заниматься.</a:t>
            </a:r>
          </a:p>
          <a:p>
            <a:pPr marL="342900" indent="-342900"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 оценки (беседа, опрос, наблюдение, анализ документов).</a:t>
            </a:r>
          </a:p>
          <a:p>
            <a:pPr marL="342900" indent="-342900"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Актуализация информации, полученной на предварительном этапе.</a:t>
            </a:r>
          </a:p>
          <a:p>
            <a:pPr marL="342900" indent="-342900"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Формирование заключений (А, Б)</a:t>
            </a:r>
          </a:p>
        </p:txBody>
      </p:sp>
    </p:spTree>
    <p:extLst>
      <p:ext uri="{BB962C8B-B14F-4D97-AF65-F5344CB8AC3E}">
        <p14:creationId xmlns:p14="http://schemas.microsoft.com/office/powerpoint/2010/main" val="184298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20633" cy="460118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Этапы проведения экспертной деятельности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8" y="864108"/>
            <a:ext cx="7871628" cy="5120640"/>
          </a:xfrm>
        </p:spPr>
        <p:txBody>
          <a:bodyPr anchor="t">
            <a:normAutofit/>
          </a:bodyPr>
          <a:lstStyle/>
          <a:p>
            <a:pPr marL="514350" indent="-514350">
              <a:buFont typeface="+mj-lt"/>
              <a:buAutoNum type="romanUcPeriod" startAt="2"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ОСНОВНОЙ ЭТАП</a:t>
            </a:r>
            <a:endParaRPr lang="en-US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 startAt="8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Подведение итогов заполнения оценочной шкалы (раздел 4.1 блока В)</a:t>
            </a:r>
          </a:p>
          <a:p>
            <a:pPr marL="342900" indent="-342900">
              <a:buAutoNum type="arabicPeriod" startAt="8"/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Формирование рекомендованного перечня услуг (блок Г)</a:t>
            </a:r>
          </a:p>
          <a:p>
            <a:pPr marL="342900" indent="-342900">
              <a:buAutoNum type="arabicPeriod" startAt="8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Информируем гражданина о результатах визита (выводах, рекомендованной форме, условиях предоставления)</a:t>
            </a:r>
          </a:p>
          <a:p>
            <a:pPr marL="342900" indent="-342900">
              <a:buAutoNum type="arabicPeriod" startAt="8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Определяем разграничение обязанностей по обеспечению ухода (помощники по уходу и ЛОУ)</a:t>
            </a:r>
          </a:p>
          <a:p>
            <a:pPr marL="342900" indent="-342900">
              <a:buAutoNum type="arabicPeriod" startAt="8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Согласовываем с гражданином форму обслуживания, условия предоставления социальных услуг по уходу и иных социальных услуг</a:t>
            </a:r>
          </a:p>
          <a:p>
            <a:pPr marL="342900" indent="-342900">
              <a:buAutoNum type="arabicPeriod" startAt="8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Завершение общения с гражданином и его ближайшим окружением</a:t>
            </a:r>
          </a:p>
        </p:txBody>
      </p:sp>
    </p:spTree>
    <p:extLst>
      <p:ext uri="{BB962C8B-B14F-4D97-AF65-F5344CB8AC3E}">
        <p14:creationId xmlns:p14="http://schemas.microsoft.com/office/powerpoint/2010/main" val="349346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20633" cy="460118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Этапы проведения экспертной деятельности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8" y="864108"/>
            <a:ext cx="7871628" cy="5120640"/>
          </a:xfrm>
        </p:spPr>
        <p:txBody>
          <a:bodyPr anchor="t">
            <a:normAutofit/>
          </a:bodyPr>
          <a:lstStyle/>
          <a:p>
            <a:pPr marL="539750" lvl="1" indent="-514350">
              <a:buFont typeface="+mj-lt"/>
              <a:buAutoNum type="romanUcPeriod" startAt="3"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ЗАВЕРШАЮЩИЙ ЭТАП</a:t>
            </a:r>
            <a:endParaRPr lang="en-US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Определить индивидуальную потребность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Определить уровень нуждаемости в уходе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Сформировать проект решения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Подобрать форму социального обслуживания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Подготовить проекты ИППСУ и ДИППСУ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Проинформировать человека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Проинформировать поставщика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Внести сведения в АИС</a:t>
            </a:r>
          </a:p>
        </p:txBody>
      </p:sp>
    </p:spTree>
    <p:extLst>
      <p:ext uri="{BB962C8B-B14F-4D97-AF65-F5344CB8AC3E}">
        <p14:creationId xmlns:p14="http://schemas.microsoft.com/office/powerpoint/2010/main" val="285982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20633" cy="460118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Ответствен-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ность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эксперта ТКЦ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8" y="864108"/>
            <a:ext cx="7871628" cy="5120640"/>
          </a:xfrm>
        </p:spPr>
        <p:txBody>
          <a:bodyPr anchor="t">
            <a:normAutofit/>
          </a:bodyPr>
          <a:lstStyle/>
          <a:p>
            <a:pPr marL="25400" lvl="1" indent="0">
              <a:buNone/>
            </a:pP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что отвечает эксперт по оценке нуждаемости ТКЦ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ru-RU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" lvl="1" indent="0">
              <a:buNone/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" lvl="1" indent="0">
              <a:buNone/>
            </a:pP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652273"/>
              </p:ext>
            </p:extLst>
          </p:nvPr>
        </p:nvGraphicFramePr>
        <p:xfrm>
          <a:off x="3979672" y="1540594"/>
          <a:ext cx="7532624" cy="4704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6312">
                  <a:extLst>
                    <a:ext uri="{9D8B030D-6E8A-4147-A177-3AD203B41FA5}">
                      <a16:colId xmlns:a16="http://schemas.microsoft.com/office/drawing/2014/main" val="1428161590"/>
                    </a:ext>
                  </a:extLst>
                </a:gridCol>
                <a:gridCol w="3766312">
                  <a:extLst>
                    <a:ext uri="{9D8B030D-6E8A-4147-A177-3AD203B41FA5}">
                      <a16:colId xmlns:a16="http://schemas.microsoft.com/office/drawing/2014/main" val="3572330724"/>
                    </a:ext>
                  </a:extLst>
                </a:gridCol>
              </a:tblGrid>
              <a:tr h="62741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что отвечаем</a:t>
                      </a:r>
                      <a:r>
                        <a:rPr lang="en-US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?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что НЕ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отвечаем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?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502939"/>
                  </a:ext>
                </a:extLst>
              </a:tr>
              <a:tr h="636124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Информирование гражданина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 его ближайшего окружения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Предоставление социальных услуг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по уходу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223123"/>
                  </a:ext>
                </a:extLst>
              </a:tr>
              <a:tr h="636124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Определение индивидуальной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потребности в социальном обслуживании, в том числе в социальных услугах по уходу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Планирование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работы помощника по уходу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150257"/>
                  </a:ext>
                </a:extLst>
              </a:tr>
              <a:tr h="636124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Подбор социальных услуг по уходу (ИППСУ, ДИППСУ)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Решение конфликтов гражданина и его бывших коллег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586081"/>
                  </a:ext>
                </a:extLst>
              </a:tr>
              <a:tr h="419748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Пересмотр ИППСУ (ДИППСУ)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550963"/>
                  </a:ext>
                </a:extLst>
              </a:tr>
              <a:tr h="636124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Разрешение конфликтных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ситуаций между поставщиком социальных услуг и получателем (его родственниками)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119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20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9561" cy="460118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Нормативные акты в СДУ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739892"/>
          </a:xfrm>
        </p:spPr>
        <p:txBody>
          <a:bodyPr anchor="t">
            <a:normAutofit lnSpcReduction="10000"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Федеральный закон от 28.12.2013 № 442-ФЗ «Об основах социального обслуживания граждан в Российской Федерации»</a:t>
            </a: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Министерства труда и социальной защиты Российской Федерации от 27.12.2023 № 895 «О реализации в Российской Федерации в 2024 году Типовой модели системы долговременного ухода за гражданами пожилого возраста и инвалидами, нуждающимися в уходе»</a:t>
            </a: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Распоряжение Правительства Кемеровской области – Кузбасса от 15.02.2024 № 62-р «О реализации на территории Кемеровской области – Кузбасса в 2024 году Типовой модели системы долговременного ухода за гражданами пожилого возраста и инвалидами, нуждающимися в уходе, утвержденной приказом Министерства труда и социальной защиты Российской Федерации от 27.12.2023 №895 «О реализации в Российской Федерации в 2024 году Типовой модели системы долговременного ухода за гражданами пожилого возраста и инвалидами, нуждающимися в уходе»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52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221801" cy="460118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Нормативные акты в СДУ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739892"/>
          </a:xfrm>
        </p:spPr>
        <p:txBody>
          <a:bodyPr anchor="t">
            <a:normAutofit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Распоряжение Коллегии Администрации Кемеровской области от 18.01.2019 № 14-р «Об утверждении плана мероприятий («дорожной карты») «Создание в Кемеровской области – Кузбассе системы долговременного ухода за гражданами пожилого возраста и инвалидами» на 2024 год</a:t>
            </a: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Распоряжение Коллегии Администрации Кемеровской области от 14.03.2019 № 157-р «Об утверждении перечня медицинских организаций и организаций социального обслуживания, расположенных на территории Кемеровской области – Кузбасса и участвующих в пилотном проекте по созданию системы долговременного ухода за гражданами пожилого возраста и инвалидами в 2023 году»</a:t>
            </a:r>
          </a:p>
        </p:txBody>
      </p:sp>
    </p:spTree>
    <p:extLst>
      <p:ext uri="{BB962C8B-B14F-4D97-AF65-F5344CB8AC3E}">
        <p14:creationId xmlns:p14="http://schemas.microsoft.com/office/powerpoint/2010/main" val="10256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20201" cy="460118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Нормативные акты в СДУ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739892"/>
          </a:xfrm>
        </p:spPr>
        <p:txBody>
          <a:bodyPr anchor="t">
            <a:normAutofit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Министерства социальной защиты населения Кузбасса, Министерства здравоохранения Кузбасса от 10.04.2023 № 63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500 «Об утверждении Порядка межведомственного взаимодействия организаций социального обслуживания Кемеровской области – Кузбасса (муниципальных организаций социального обслуживания, расположенных на территории Кемеровской области – Кузбасса) и медицинских организаций государственной системы здравоохранения Кемеровской области – Кузбасса, участвующих в реализации пилотного проекта по созданию системы долговременного ухода за гражданами пожилого возраста и инвалидами»</a:t>
            </a: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Приказ департамента социальной защиты населения Кемеровской области от 04.07.2019 № 99 «Об утверждении Правил распределения граждан на группы ухода или уровни нуждаемости в уходе по результатам определения их индивидуальной потребности в социальном обслуживании, в том числе в социальных услугах по уходу»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00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872" y="1123837"/>
            <a:ext cx="3227831" cy="460118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Задачи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Территориаль-ного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координацион-ного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центра (ТКЦ)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Выявление граждан, нуждающихся в уходе</a:t>
            </a:r>
          </a:p>
          <a:p>
            <a:pPr marL="0" indent="0">
              <a:buNone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Определение индивидуальной потребности граждан в социальном обслуживании, в том числе в социальных услугах по уходу, включая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установление уровня нуждаемости в уходе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подготовку проекта решения о признании граждан нуждающимися в социальном обслуживании, в том числе в социальных услугах по уходу или об отказе гражданам в социальном обслуживании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формирование перечня и объема социальных услуг по уходу, включаемых в социальный пакет долговременного ухода, а также подбор гражданам иных социальных услуг и мероприятий по социальному сопровождению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подготовку проектов индивидуальной программы предоставления социальных услуг и дополнения к индивидуальной программе предоставления социальных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99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57793" cy="460118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Задачи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ТКЦ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Формирование базы данных о гражданах, включенных в систему долговременного ухода, обеспечение информационного обмена с медицинскими и иными организациями, поставщиками социальных услуг.</a:t>
            </a:r>
          </a:p>
          <a:p>
            <a:pPr marL="0" indent="0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Организация контроля качества предоставления гражданам социальных услуг по уходу, включенных в социальный пакет долговременного ухода.</a:t>
            </a:r>
          </a:p>
          <a:p>
            <a:pPr marL="0" indent="0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Проведение мониторинга функционирования системы долговременного ухода.</a:t>
            </a:r>
          </a:p>
        </p:txBody>
      </p:sp>
    </p:spTree>
    <p:extLst>
      <p:ext uri="{BB962C8B-B14F-4D97-AF65-F5344CB8AC3E}">
        <p14:creationId xmlns:p14="http://schemas.microsoft.com/office/powerpoint/2010/main" val="334882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Задачи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ТКЦ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Оказание содействия гражданам в разрешении проблемных и конфликтных ситуаций, возникающих при предоставлении социальных услуг по уходу.</a:t>
            </a:r>
          </a:p>
          <a:p>
            <a:pPr marL="0" indent="0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Осуществление консультирования поставщиков социальных услуг, а также лиц, осуществляющих уход, по вопросам получения социальных услуг в системе долговременного ухода и т.д.</a:t>
            </a:r>
          </a:p>
          <a:p>
            <a:pPr marL="0" indent="0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Организация информирования граждан о системе долговременного ухода.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0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Координация в работе с человеком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Координация</a:t>
            </a:r>
          </a:p>
          <a:p>
            <a:pPr>
              <a:buFontTx/>
              <a:buChar char="-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часть процесса управления, состоящая в согласовании, упорядочении действий разных участников управляемой системы.</a:t>
            </a:r>
          </a:p>
          <a:p>
            <a:pPr marL="0" indent="0">
              <a:buNone/>
            </a:pP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 Если действия команды не скоординированы, они могут вступать в противоречие друг с другом и только усиливать проблемы, а главное страдать будет человек, ради которого осуществлялась координация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78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Уровни координации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УРОВЕНЬ</a:t>
            </a:r>
          </a:p>
          <a:p>
            <a:pPr marL="0" indent="0">
              <a:buNone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Организатор ухода</a:t>
            </a:r>
          </a:p>
          <a:p>
            <a:pPr marL="0" indent="0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УРОВЕНЬ</a:t>
            </a:r>
          </a:p>
          <a:p>
            <a:pPr marL="0" indent="0">
              <a:buNone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Территориальный социальный координатор</a:t>
            </a:r>
          </a:p>
          <a:p>
            <a:pPr marL="0" indent="0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Координация на уровне данного муниципального образования (информирование, </a:t>
            </a:r>
            <a:r>
              <a:rPr lang="ru-RU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супервизия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работа с конфликтными случаями, сбор данных)</a:t>
            </a:r>
          </a:p>
          <a:p>
            <a:pPr marL="0" indent="0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УРОВЕНЬ</a:t>
            </a:r>
          </a:p>
          <a:p>
            <a:pPr marL="0" indent="0">
              <a:buNone/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Региональный социальный координатор</a:t>
            </a:r>
          </a:p>
          <a:p>
            <a:pPr marL="0" indent="0">
              <a:buNone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Аналитика, методическая поддержка, привлечение ресурсов на уровне региона.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47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ка">
  <a:themeElements>
    <a:clrScheme name="Рамк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110</TotalTime>
  <Words>1193</Words>
  <Application>Microsoft Office PowerPoint</Application>
  <PresentationFormat>Широкоэкранный</PresentationFormat>
  <Paragraphs>106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Corbel</vt:lpstr>
      <vt:lpstr>Tahoma</vt:lpstr>
      <vt:lpstr>Wingdings 2</vt:lpstr>
      <vt:lpstr>Рамка</vt:lpstr>
      <vt:lpstr>Введение в экспертную деятельность</vt:lpstr>
      <vt:lpstr>Нормативные акты в СДУ</vt:lpstr>
      <vt:lpstr>Нормативные акты в СДУ</vt:lpstr>
      <vt:lpstr>Нормативные акты в СДУ</vt:lpstr>
      <vt:lpstr>Задачи Территориаль-ного координацион-ного центра (ТКЦ)</vt:lpstr>
      <vt:lpstr>Задачи ТКЦ</vt:lpstr>
      <vt:lpstr>Задачи ТКЦ</vt:lpstr>
      <vt:lpstr>Координация в работе с человеком</vt:lpstr>
      <vt:lpstr>Уровни координации</vt:lpstr>
      <vt:lpstr>Взаимодейст-вие с поставщиком социальных услуг</vt:lpstr>
      <vt:lpstr>Взаимодейст-вие с региональным координацион-ным центром (РКЦ)</vt:lpstr>
      <vt:lpstr>Этапы проведения экспертной деятельности</vt:lpstr>
      <vt:lpstr>Этапы проведения экспертной деятельности</vt:lpstr>
      <vt:lpstr>Этапы проведения экспертной деятельности</vt:lpstr>
      <vt:lpstr>Этапы проведения экспертной деятельности</vt:lpstr>
      <vt:lpstr>Ответствен-ность эксперта ТКЦ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Бовин Александр В.</dc:creator>
  <cp:lastModifiedBy>Бовин Александр В.</cp:lastModifiedBy>
  <cp:revision>33</cp:revision>
  <dcterms:created xsi:type="dcterms:W3CDTF">2024-05-03T09:58:44Z</dcterms:created>
  <dcterms:modified xsi:type="dcterms:W3CDTF">2024-05-13T02:53:24Z</dcterms:modified>
</cp:coreProperties>
</file>