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06" r:id="rId4"/>
    <p:sldId id="305" r:id="rId5"/>
    <p:sldId id="310" r:id="rId6"/>
    <p:sldId id="311" r:id="rId7"/>
    <p:sldId id="309" r:id="rId8"/>
    <p:sldId id="308" r:id="rId9"/>
    <p:sldId id="299" r:id="rId10"/>
    <p:sldId id="276" r:id="rId11"/>
    <p:sldId id="277" r:id="rId12"/>
    <p:sldId id="301" r:id="rId13"/>
    <p:sldId id="300" r:id="rId14"/>
    <p:sldId id="278" r:id="rId15"/>
    <p:sldId id="302" r:id="rId16"/>
    <p:sldId id="279" r:id="rId17"/>
    <p:sldId id="281" r:id="rId18"/>
    <p:sldId id="303" r:id="rId19"/>
    <p:sldId id="30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0D55B-22E4-4F18-B305-70B54A8D00F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D85C92E2-1B1E-4EFA-8403-22B73289A33A}">
      <dgm:prSet phldrT="[Текст]"/>
      <dgm:spPr/>
      <dgm:t>
        <a:bodyPr/>
        <a:lstStyle/>
        <a:p>
          <a:r>
            <a:rPr lang="ru-RU" b="1" dirty="0" smtClean="0"/>
            <a:t>Говорящий</a:t>
          </a:r>
          <a:endParaRPr lang="ru-RU" b="1" dirty="0"/>
        </a:p>
      </dgm:t>
    </dgm:pt>
    <dgm:pt modelId="{16712A86-8E3D-4264-8127-76BBD0CE8EB6}" type="parTrans" cxnId="{AF3BFDD6-F41D-4F08-9B81-83426F2A2418}">
      <dgm:prSet/>
      <dgm:spPr/>
      <dgm:t>
        <a:bodyPr/>
        <a:lstStyle/>
        <a:p>
          <a:endParaRPr lang="ru-RU"/>
        </a:p>
      </dgm:t>
    </dgm:pt>
    <dgm:pt modelId="{0D0F577B-2AEF-4C0F-95AC-FA21CF3F2436}" type="sibTrans" cxnId="{AF3BFDD6-F41D-4F08-9B81-83426F2A2418}">
      <dgm:prSet/>
      <dgm:spPr/>
      <dgm:t>
        <a:bodyPr/>
        <a:lstStyle/>
        <a:p>
          <a:endParaRPr lang="ru-RU"/>
        </a:p>
      </dgm:t>
    </dgm:pt>
    <dgm:pt modelId="{28C9000F-F867-4758-8AC3-69004764CCF9}">
      <dgm:prSet phldrT="[Текст]"/>
      <dgm:spPr/>
      <dgm:t>
        <a:bodyPr/>
        <a:lstStyle/>
        <a:p>
          <a:r>
            <a:rPr lang="ru-RU" b="1" dirty="0" smtClean="0"/>
            <a:t>Канал коммуникации</a:t>
          </a:r>
          <a:endParaRPr lang="ru-RU" b="1" dirty="0"/>
        </a:p>
      </dgm:t>
    </dgm:pt>
    <dgm:pt modelId="{0FBA362E-398A-4A6F-A11F-72E6A4115B7A}" type="parTrans" cxnId="{40F873D0-DF14-4FC2-9285-904AC200C00D}">
      <dgm:prSet/>
      <dgm:spPr/>
      <dgm:t>
        <a:bodyPr/>
        <a:lstStyle/>
        <a:p>
          <a:endParaRPr lang="ru-RU"/>
        </a:p>
      </dgm:t>
    </dgm:pt>
    <dgm:pt modelId="{F1B69224-E93E-4AB0-AECA-471CE8DB506F}" type="sibTrans" cxnId="{40F873D0-DF14-4FC2-9285-904AC200C00D}">
      <dgm:prSet/>
      <dgm:spPr/>
      <dgm:t>
        <a:bodyPr/>
        <a:lstStyle/>
        <a:p>
          <a:endParaRPr lang="ru-RU"/>
        </a:p>
      </dgm:t>
    </dgm:pt>
    <dgm:pt modelId="{C4379BCC-7876-4AED-B35E-BCDA7D398F9F}">
      <dgm:prSet phldrT="[Текст]"/>
      <dgm:spPr/>
      <dgm:t>
        <a:bodyPr/>
        <a:lstStyle/>
        <a:p>
          <a:r>
            <a:rPr lang="ru-RU" b="1" dirty="0" smtClean="0"/>
            <a:t>Слушающий</a:t>
          </a:r>
          <a:endParaRPr lang="ru-RU" b="1" dirty="0"/>
        </a:p>
      </dgm:t>
    </dgm:pt>
    <dgm:pt modelId="{AB5A0CD4-07C9-404D-A23D-53B6120F477D}" type="parTrans" cxnId="{7FE4F281-92ED-4CE5-BCCC-C99DF8E41B88}">
      <dgm:prSet/>
      <dgm:spPr/>
      <dgm:t>
        <a:bodyPr/>
        <a:lstStyle/>
        <a:p>
          <a:endParaRPr lang="ru-RU"/>
        </a:p>
      </dgm:t>
    </dgm:pt>
    <dgm:pt modelId="{64D418EC-294E-4034-81E8-C61A1F465360}" type="sibTrans" cxnId="{7FE4F281-92ED-4CE5-BCCC-C99DF8E41B88}">
      <dgm:prSet/>
      <dgm:spPr/>
      <dgm:t>
        <a:bodyPr/>
        <a:lstStyle/>
        <a:p>
          <a:endParaRPr lang="ru-RU"/>
        </a:p>
      </dgm:t>
    </dgm:pt>
    <dgm:pt modelId="{18826DE2-C14C-48F1-B625-5E676F466F10}" type="pres">
      <dgm:prSet presAssocID="{D150D55B-22E4-4F18-B305-70B54A8D00FF}" presName="Name0" presStyleCnt="0">
        <dgm:presLayoutVars>
          <dgm:dir/>
          <dgm:resizeHandles val="exact"/>
        </dgm:presLayoutVars>
      </dgm:prSet>
      <dgm:spPr/>
    </dgm:pt>
    <dgm:pt modelId="{30A63A3E-4E4C-4C12-BA28-C497786763C9}" type="pres">
      <dgm:prSet presAssocID="{D150D55B-22E4-4F18-B305-70B54A8D00FF}" presName="arrow" presStyleLbl="bgShp" presStyleIdx="0" presStyleCnt="1"/>
      <dgm:spPr/>
    </dgm:pt>
    <dgm:pt modelId="{3191DAD9-9397-43D4-BBC8-4207E957BEF7}" type="pres">
      <dgm:prSet presAssocID="{D150D55B-22E4-4F18-B305-70B54A8D00FF}" presName="points" presStyleCnt="0"/>
      <dgm:spPr/>
    </dgm:pt>
    <dgm:pt modelId="{4B5A4038-95C3-4DC9-A0A5-614AA230B847}" type="pres">
      <dgm:prSet presAssocID="{D85C92E2-1B1E-4EFA-8403-22B73289A33A}" presName="compositeA" presStyleCnt="0"/>
      <dgm:spPr/>
    </dgm:pt>
    <dgm:pt modelId="{B7306D4C-BD2D-448E-9376-74F2F1DB7185}" type="pres">
      <dgm:prSet presAssocID="{D85C92E2-1B1E-4EFA-8403-22B73289A33A}" presName="textA" presStyleLbl="revTx" presStyleIdx="0" presStyleCnt="3">
        <dgm:presLayoutVars>
          <dgm:bulletEnabled val="1"/>
        </dgm:presLayoutVars>
      </dgm:prSet>
      <dgm:spPr/>
    </dgm:pt>
    <dgm:pt modelId="{273F6E85-C2DE-4656-B2EA-FDC5F4FC311A}" type="pres">
      <dgm:prSet presAssocID="{D85C92E2-1B1E-4EFA-8403-22B73289A33A}" presName="circleA" presStyleLbl="node1" presStyleIdx="0" presStyleCnt="3"/>
      <dgm:spPr/>
    </dgm:pt>
    <dgm:pt modelId="{51121DE3-BD07-41C2-9285-24CF7010932C}" type="pres">
      <dgm:prSet presAssocID="{D85C92E2-1B1E-4EFA-8403-22B73289A33A}" presName="spaceA" presStyleCnt="0"/>
      <dgm:spPr/>
    </dgm:pt>
    <dgm:pt modelId="{181AED74-6743-45DA-93F8-7431BD78EFF8}" type="pres">
      <dgm:prSet presAssocID="{0D0F577B-2AEF-4C0F-95AC-FA21CF3F2436}" presName="space" presStyleCnt="0"/>
      <dgm:spPr/>
    </dgm:pt>
    <dgm:pt modelId="{763FD768-B04D-4179-B0A0-0F0217CF2396}" type="pres">
      <dgm:prSet presAssocID="{28C9000F-F867-4758-8AC3-69004764CCF9}" presName="compositeB" presStyleCnt="0"/>
      <dgm:spPr/>
    </dgm:pt>
    <dgm:pt modelId="{C8757438-CC81-45E7-B3D2-3F4A2A136BA0}" type="pres">
      <dgm:prSet presAssocID="{28C9000F-F867-4758-8AC3-69004764CCF9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DD55-F609-48B8-B0A8-83E0C993B077}" type="pres">
      <dgm:prSet presAssocID="{28C9000F-F867-4758-8AC3-69004764CCF9}" presName="circleB" presStyleLbl="node1" presStyleIdx="1" presStyleCnt="3"/>
      <dgm:spPr/>
    </dgm:pt>
    <dgm:pt modelId="{AFF0B07F-8068-4185-B238-AF54AA0CAFC3}" type="pres">
      <dgm:prSet presAssocID="{28C9000F-F867-4758-8AC3-69004764CCF9}" presName="spaceB" presStyleCnt="0"/>
      <dgm:spPr/>
    </dgm:pt>
    <dgm:pt modelId="{6CDAFD84-67B4-4902-8A09-8A7F713E93BD}" type="pres">
      <dgm:prSet presAssocID="{F1B69224-E93E-4AB0-AECA-471CE8DB506F}" presName="space" presStyleCnt="0"/>
      <dgm:spPr/>
    </dgm:pt>
    <dgm:pt modelId="{E53E8582-D2CB-4C7A-9E4A-C16718549F38}" type="pres">
      <dgm:prSet presAssocID="{C4379BCC-7876-4AED-B35E-BCDA7D398F9F}" presName="compositeA" presStyleCnt="0"/>
      <dgm:spPr/>
    </dgm:pt>
    <dgm:pt modelId="{5A87A062-B508-4D8A-B3EF-444435BABB71}" type="pres">
      <dgm:prSet presAssocID="{C4379BCC-7876-4AED-B35E-BCDA7D398F9F}" presName="textA" presStyleLbl="revTx" presStyleIdx="2" presStyleCnt="3">
        <dgm:presLayoutVars>
          <dgm:bulletEnabled val="1"/>
        </dgm:presLayoutVars>
      </dgm:prSet>
      <dgm:spPr/>
    </dgm:pt>
    <dgm:pt modelId="{6EDFD0D7-9CA5-48E5-9779-230B52435AD7}" type="pres">
      <dgm:prSet presAssocID="{C4379BCC-7876-4AED-B35E-BCDA7D398F9F}" presName="circleA" presStyleLbl="node1" presStyleIdx="2" presStyleCnt="3"/>
      <dgm:spPr/>
    </dgm:pt>
    <dgm:pt modelId="{29812856-10E5-44F1-B4CF-37EB95B59A1C}" type="pres">
      <dgm:prSet presAssocID="{C4379BCC-7876-4AED-B35E-BCDA7D398F9F}" presName="spaceA" presStyleCnt="0"/>
      <dgm:spPr/>
    </dgm:pt>
  </dgm:ptLst>
  <dgm:cxnLst>
    <dgm:cxn modelId="{AF3BFDD6-F41D-4F08-9B81-83426F2A2418}" srcId="{D150D55B-22E4-4F18-B305-70B54A8D00FF}" destId="{D85C92E2-1B1E-4EFA-8403-22B73289A33A}" srcOrd="0" destOrd="0" parTransId="{16712A86-8E3D-4264-8127-76BBD0CE8EB6}" sibTransId="{0D0F577B-2AEF-4C0F-95AC-FA21CF3F2436}"/>
    <dgm:cxn modelId="{11C8291D-6A6B-4123-AB76-99535C5BF754}" type="presOf" srcId="{C4379BCC-7876-4AED-B35E-BCDA7D398F9F}" destId="{5A87A062-B508-4D8A-B3EF-444435BABB71}" srcOrd="0" destOrd="0" presId="urn:microsoft.com/office/officeart/2005/8/layout/hProcess11"/>
    <dgm:cxn modelId="{E4C97C22-47B8-4C97-9C51-5AE49533C5DA}" type="presOf" srcId="{28C9000F-F867-4758-8AC3-69004764CCF9}" destId="{C8757438-CC81-45E7-B3D2-3F4A2A136BA0}" srcOrd="0" destOrd="0" presId="urn:microsoft.com/office/officeart/2005/8/layout/hProcess11"/>
    <dgm:cxn modelId="{7FE4F281-92ED-4CE5-BCCC-C99DF8E41B88}" srcId="{D150D55B-22E4-4F18-B305-70B54A8D00FF}" destId="{C4379BCC-7876-4AED-B35E-BCDA7D398F9F}" srcOrd="2" destOrd="0" parTransId="{AB5A0CD4-07C9-404D-A23D-53B6120F477D}" sibTransId="{64D418EC-294E-4034-81E8-C61A1F465360}"/>
    <dgm:cxn modelId="{E545AFF5-FB1B-4B73-AE16-1ABC2A9FE2BB}" type="presOf" srcId="{D85C92E2-1B1E-4EFA-8403-22B73289A33A}" destId="{B7306D4C-BD2D-448E-9376-74F2F1DB7185}" srcOrd="0" destOrd="0" presId="urn:microsoft.com/office/officeart/2005/8/layout/hProcess11"/>
    <dgm:cxn modelId="{B1314B69-B6CC-4ACF-BE6A-31FCF601AF88}" type="presOf" srcId="{D150D55B-22E4-4F18-B305-70B54A8D00FF}" destId="{18826DE2-C14C-48F1-B625-5E676F466F10}" srcOrd="0" destOrd="0" presId="urn:microsoft.com/office/officeart/2005/8/layout/hProcess11"/>
    <dgm:cxn modelId="{40F873D0-DF14-4FC2-9285-904AC200C00D}" srcId="{D150D55B-22E4-4F18-B305-70B54A8D00FF}" destId="{28C9000F-F867-4758-8AC3-69004764CCF9}" srcOrd="1" destOrd="0" parTransId="{0FBA362E-398A-4A6F-A11F-72E6A4115B7A}" sibTransId="{F1B69224-E93E-4AB0-AECA-471CE8DB506F}"/>
    <dgm:cxn modelId="{1763EF27-5607-4630-8C96-7DEDCA8A8618}" type="presParOf" srcId="{18826DE2-C14C-48F1-B625-5E676F466F10}" destId="{30A63A3E-4E4C-4C12-BA28-C497786763C9}" srcOrd="0" destOrd="0" presId="urn:microsoft.com/office/officeart/2005/8/layout/hProcess11"/>
    <dgm:cxn modelId="{0A055F97-0035-4343-AABE-1BEA97AB8314}" type="presParOf" srcId="{18826DE2-C14C-48F1-B625-5E676F466F10}" destId="{3191DAD9-9397-43D4-BBC8-4207E957BEF7}" srcOrd="1" destOrd="0" presId="urn:microsoft.com/office/officeart/2005/8/layout/hProcess11"/>
    <dgm:cxn modelId="{BDD43389-365A-4C57-B84E-34385E6F69E9}" type="presParOf" srcId="{3191DAD9-9397-43D4-BBC8-4207E957BEF7}" destId="{4B5A4038-95C3-4DC9-A0A5-614AA230B847}" srcOrd="0" destOrd="0" presId="urn:microsoft.com/office/officeart/2005/8/layout/hProcess11"/>
    <dgm:cxn modelId="{3C49964D-89B8-411B-8FD5-A25815544BAC}" type="presParOf" srcId="{4B5A4038-95C3-4DC9-A0A5-614AA230B847}" destId="{B7306D4C-BD2D-448E-9376-74F2F1DB7185}" srcOrd="0" destOrd="0" presId="urn:microsoft.com/office/officeart/2005/8/layout/hProcess11"/>
    <dgm:cxn modelId="{63B182EB-A143-4FE5-BB93-A2E759A057C9}" type="presParOf" srcId="{4B5A4038-95C3-4DC9-A0A5-614AA230B847}" destId="{273F6E85-C2DE-4656-B2EA-FDC5F4FC311A}" srcOrd="1" destOrd="0" presId="urn:microsoft.com/office/officeart/2005/8/layout/hProcess11"/>
    <dgm:cxn modelId="{58206FBB-3937-44B3-A539-F60B4C02C63C}" type="presParOf" srcId="{4B5A4038-95C3-4DC9-A0A5-614AA230B847}" destId="{51121DE3-BD07-41C2-9285-24CF7010932C}" srcOrd="2" destOrd="0" presId="urn:microsoft.com/office/officeart/2005/8/layout/hProcess11"/>
    <dgm:cxn modelId="{66FC418F-9B87-4A8E-A897-E9492C64919D}" type="presParOf" srcId="{3191DAD9-9397-43D4-BBC8-4207E957BEF7}" destId="{181AED74-6743-45DA-93F8-7431BD78EFF8}" srcOrd="1" destOrd="0" presId="urn:microsoft.com/office/officeart/2005/8/layout/hProcess11"/>
    <dgm:cxn modelId="{B2AD7BE9-1302-444E-A8C3-12F1EFCF8758}" type="presParOf" srcId="{3191DAD9-9397-43D4-BBC8-4207E957BEF7}" destId="{763FD768-B04D-4179-B0A0-0F0217CF2396}" srcOrd="2" destOrd="0" presId="urn:microsoft.com/office/officeart/2005/8/layout/hProcess11"/>
    <dgm:cxn modelId="{36079260-FA74-47C1-8CAA-6C25603BB7E5}" type="presParOf" srcId="{763FD768-B04D-4179-B0A0-0F0217CF2396}" destId="{C8757438-CC81-45E7-B3D2-3F4A2A136BA0}" srcOrd="0" destOrd="0" presId="urn:microsoft.com/office/officeart/2005/8/layout/hProcess11"/>
    <dgm:cxn modelId="{3F0A4A6A-C953-439C-94D2-8B6BEAEDDE3A}" type="presParOf" srcId="{763FD768-B04D-4179-B0A0-0F0217CF2396}" destId="{20DFDD55-F609-48B8-B0A8-83E0C993B077}" srcOrd="1" destOrd="0" presId="urn:microsoft.com/office/officeart/2005/8/layout/hProcess11"/>
    <dgm:cxn modelId="{616C4D01-21A5-4CC7-BE6B-BA0F4D429283}" type="presParOf" srcId="{763FD768-B04D-4179-B0A0-0F0217CF2396}" destId="{AFF0B07F-8068-4185-B238-AF54AA0CAFC3}" srcOrd="2" destOrd="0" presId="urn:microsoft.com/office/officeart/2005/8/layout/hProcess11"/>
    <dgm:cxn modelId="{6F6AD833-0E1E-465A-B814-148EB85BA956}" type="presParOf" srcId="{3191DAD9-9397-43D4-BBC8-4207E957BEF7}" destId="{6CDAFD84-67B4-4902-8A09-8A7F713E93BD}" srcOrd="3" destOrd="0" presId="urn:microsoft.com/office/officeart/2005/8/layout/hProcess11"/>
    <dgm:cxn modelId="{3185394F-48CC-43F0-8186-D9EA33720C24}" type="presParOf" srcId="{3191DAD9-9397-43D4-BBC8-4207E957BEF7}" destId="{E53E8582-D2CB-4C7A-9E4A-C16718549F38}" srcOrd="4" destOrd="0" presId="urn:microsoft.com/office/officeart/2005/8/layout/hProcess11"/>
    <dgm:cxn modelId="{9858FC8A-46CC-4A47-A024-AC8BB07D00F6}" type="presParOf" srcId="{E53E8582-D2CB-4C7A-9E4A-C16718549F38}" destId="{5A87A062-B508-4D8A-B3EF-444435BABB71}" srcOrd="0" destOrd="0" presId="urn:microsoft.com/office/officeart/2005/8/layout/hProcess11"/>
    <dgm:cxn modelId="{30886BB1-BECF-4B6D-8977-504240C7382C}" type="presParOf" srcId="{E53E8582-D2CB-4C7A-9E4A-C16718549F38}" destId="{6EDFD0D7-9CA5-48E5-9779-230B52435AD7}" srcOrd="1" destOrd="0" presId="urn:microsoft.com/office/officeart/2005/8/layout/hProcess11"/>
    <dgm:cxn modelId="{5302ABDF-C92B-4F13-AF70-EA0911AD7093}" type="presParOf" srcId="{E53E8582-D2CB-4C7A-9E4A-C16718549F38}" destId="{29812856-10E5-44F1-B4CF-37EB95B59A1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63A3E-4E4C-4C12-BA28-C497786763C9}">
      <dsp:nvSpPr>
        <dsp:cNvPr id="0" name=""/>
        <dsp:cNvSpPr/>
      </dsp:nvSpPr>
      <dsp:spPr>
        <a:xfrm>
          <a:off x="0" y="1268920"/>
          <a:ext cx="7650162" cy="169189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06D4C-BD2D-448E-9376-74F2F1DB7185}">
      <dsp:nvSpPr>
        <dsp:cNvPr id="0" name=""/>
        <dsp:cNvSpPr/>
      </dsp:nvSpPr>
      <dsp:spPr>
        <a:xfrm>
          <a:off x="3361" y="0"/>
          <a:ext cx="2218845" cy="1691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Говорящий</a:t>
          </a:r>
          <a:endParaRPr lang="ru-RU" sz="2200" b="1" kern="1200" dirty="0"/>
        </a:p>
      </dsp:txBody>
      <dsp:txXfrm>
        <a:off x="3361" y="0"/>
        <a:ext cx="2218845" cy="1691894"/>
      </dsp:txXfrm>
    </dsp:sp>
    <dsp:sp modelId="{273F6E85-C2DE-4656-B2EA-FDC5F4FC311A}">
      <dsp:nvSpPr>
        <dsp:cNvPr id="0" name=""/>
        <dsp:cNvSpPr/>
      </dsp:nvSpPr>
      <dsp:spPr>
        <a:xfrm>
          <a:off x="901298" y="1903380"/>
          <a:ext cx="422973" cy="422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57438-CC81-45E7-B3D2-3F4A2A136BA0}">
      <dsp:nvSpPr>
        <dsp:cNvPr id="0" name=""/>
        <dsp:cNvSpPr/>
      </dsp:nvSpPr>
      <dsp:spPr>
        <a:xfrm>
          <a:off x="2333149" y="2537840"/>
          <a:ext cx="2218845" cy="1691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Канал коммуникации</a:t>
          </a:r>
          <a:endParaRPr lang="ru-RU" sz="2200" b="1" kern="1200" dirty="0"/>
        </a:p>
      </dsp:txBody>
      <dsp:txXfrm>
        <a:off x="2333149" y="2537840"/>
        <a:ext cx="2218845" cy="1691894"/>
      </dsp:txXfrm>
    </dsp:sp>
    <dsp:sp modelId="{20DFDD55-F609-48B8-B0A8-83E0C993B077}">
      <dsp:nvSpPr>
        <dsp:cNvPr id="0" name=""/>
        <dsp:cNvSpPr/>
      </dsp:nvSpPr>
      <dsp:spPr>
        <a:xfrm>
          <a:off x="3231086" y="1903380"/>
          <a:ext cx="422973" cy="422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7A062-B508-4D8A-B3EF-444435BABB71}">
      <dsp:nvSpPr>
        <dsp:cNvPr id="0" name=""/>
        <dsp:cNvSpPr/>
      </dsp:nvSpPr>
      <dsp:spPr>
        <a:xfrm>
          <a:off x="4662938" y="0"/>
          <a:ext cx="2218845" cy="1691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Слушающий</a:t>
          </a:r>
          <a:endParaRPr lang="ru-RU" sz="2200" b="1" kern="1200" dirty="0"/>
        </a:p>
      </dsp:txBody>
      <dsp:txXfrm>
        <a:off x="4662938" y="0"/>
        <a:ext cx="2218845" cy="1691894"/>
      </dsp:txXfrm>
    </dsp:sp>
    <dsp:sp modelId="{6EDFD0D7-9CA5-48E5-9779-230B52435AD7}">
      <dsp:nvSpPr>
        <dsp:cNvPr id="0" name=""/>
        <dsp:cNvSpPr/>
      </dsp:nvSpPr>
      <dsp:spPr>
        <a:xfrm>
          <a:off x="5560874" y="1903380"/>
          <a:ext cx="422973" cy="422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50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0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5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35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6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63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81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36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8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497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67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D5FBF3-E682-43C0-A83D-727D33B455D3}" type="datetimeFigureOut">
              <a:rPr lang="ru-RU" smtClean="0"/>
              <a:t>31.07.2024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11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Коммуникация при проведении экспертной оценки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2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Процесс коммуникации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675896"/>
              </p:ext>
            </p:extLst>
          </p:nvPr>
        </p:nvGraphicFramePr>
        <p:xfrm>
          <a:off x="3703638" y="1309560"/>
          <a:ext cx="7650162" cy="422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49240" y="3199828"/>
            <a:ext cx="1115568" cy="4937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Отправляемое сообщение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93736" y="3199828"/>
            <a:ext cx="1115568" cy="493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Получаемое сообщение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Участники коммуникации</a:t>
            </a:r>
            <a:endParaRPr lang="ru-RU" sz="3200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30752" y="1993392"/>
            <a:ext cx="1929384" cy="9418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Говорящий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424416" y="1993392"/>
            <a:ext cx="1929384" cy="9418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Слушающий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>
            <a:stCxn id="8" idx="3"/>
            <a:endCxn id="9" idx="1"/>
          </p:cNvCxnSpPr>
          <p:nvPr/>
        </p:nvCxnSpPr>
        <p:spPr>
          <a:xfrm>
            <a:off x="5660136" y="2464308"/>
            <a:ext cx="3764280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647688" y="2139696"/>
            <a:ext cx="1563624" cy="649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Канал коммуникации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09844" y="3401568"/>
            <a:ext cx="3639312" cy="4709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Сколько может быть участников коммуникации</a:t>
            </a:r>
            <a:r>
              <a:rPr lang="en-US" sz="1400" b="1" dirty="0" smtClean="0">
                <a:solidFill>
                  <a:schemeClr val="tx1"/>
                </a:solidFill>
              </a:rPr>
              <a:t>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09844" y="4485132"/>
            <a:ext cx="3639312" cy="4709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Свойства участников коммуникации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67706" y="5588507"/>
            <a:ext cx="4323588" cy="4709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 каждого участника коммуникации есть </a:t>
            </a:r>
            <a:r>
              <a:rPr lang="ru-RU" sz="1400" b="1" dirty="0" smtClean="0">
                <a:solidFill>
                  <a:schemeClr val="tx1"/>
                </a:solidFill>
              </a:rPr>
              <a:t>цель</a:t>
            </a:r>
            <a:endParaRPr lang="ru-R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37770"/>
              </p:ext>
            </p:extLst>
          </p:nvPr>
        </p:nvGraphicFramePr>
        <p:xfrm>
          <a:off x="5442204" y="4012691"/>
          <a:ext cx="3982212" cy="331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7468">
                  <a:extLst>
                    <a:ext uri="{9D8B030D-6E8A-4147-A177-3AD203B41FA5}">
                      <a16:colId xmlns:a16="http://schemas.microsoft.com/office/drawing/2014/main" val="1558326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7216617"/>
                    </a:ext>
                  </a:extLst>
                </a:gridCol>
                <a:gridCol w="1670304">
                  <a:extLst>
                    <a:ext uri="{9D8B030D-6E8A-4147-A177-3AD203B41FA5}">
                      <a16:colId xmlns:a16="http://schemas.microsoft.com/office/drawing/2014/main" val="1193713868"/>
                    </a:ext>
                  </a:extLst>
                </a:gridCol>
              </a:tblGrid>
              <a:tr h="331977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один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двое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множество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82909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87233"/>
              </p:ext>
            </p:extLst>
          </p:nvPr>
        </p:nvGraphicFramePr>
        <p:xfrm>
          <a:off x="5018531" y="5116323"/>
          <a:ext cx="5047490" cy="331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9158">
                  <a:extLst>
                    <a:ext uri="{9D8B030D-6E8A-4147-A177-3AD203B41FA5}">
                      <a16:colId xmlns:a16="http://schemas.microsoft.com/office/drawing/2014/main" val="1558326016"/>
                    </a:ext>
                  </a:extLst>
                </a:gridCol>
                <a:gridCol w="1908552">
                  <a:extLst>
                    <a:ext uri="{9D8B030D-6E8A-4147-A177-3AD203B41FA5}">
                      <a16:colId xmlns:a16="http://schemas.microsoft.com/office/drawing/2014/main" val="1737216617"/>
                    </a:ext>
                  </a:extLst>
                </a:gridCol>
                <a:gridCol w="1559780">
                  <a:extLst>
                    <a:ext uri="{9D8B030D-6E8A-4147-A177-3AD203B41FA5}">
                      <a16:colId xmlns:a16="http://schemas.microsoft.com/office/drawing/2014/main" val="1193713868"/>
                    </a:ext>
                  </a:extLst>
                </a:gridCol>
              </a:tblGrid>
              <a:tr h="331977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физические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психологические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когнитивные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82909"/>
                  </a:ext>
                </a:extLst>
              </a:tr>
            </a:tbl>
          </a:graphicData>
        </a:graphic>
      </p:graphicFrame>
      <p:cxnSp>
        <p:nvCxnSpPr>
          <p:cNvPr id="22" name="Соединительная линия уступом 21"/>
          <p:cNvCxnSpPr>
            <a:stCxn id="8" idx="2"/>
            <a:endCxn id="15" idx="1"/>
          </p:cNvCxnSpPr>
          <p:nvPr/>
        </p:nvCxnSpPr>
        <p:spPr>
          <a:xfrm rot="16200000" flipH="1">
            <a:off x="4801743" y="2828925"/>
            <a:ext cx="701802" cy="914400"/>
          </a:xfrm>
          <a:prstGeom prst="bent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9" idx="2"/>
            <a:endCxn id="15" idx="3"/>
          </p:cNvCxnSpPr>
          <p:nvPr/>
        </p:nvCxnSpPr>
        <p:spPr>
          <a:xfrm rot="5400000">
            <a:off x="9468231" y="2716149"/>
            <a:ext cx="701802" cy="1139952"/>
          </a:xfrm>
          <a:prstGeom prst="bent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549646" y="985011"/>
            <a:ext cx="1488948" cy="5029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Отправляемое сообщение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102346" y="985011"/>
            <a:ext cx="1488948" cy="5029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Получаемое сообщение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2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Разновидности коммуникации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76" y="1715675"/>
            <a:ext cx="742950" cy="790575"/>
          </a:xfrm>
        </p:spPr>
      </p:pic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341" y="1715675"/>
            <a:ext cx="619125" cy="752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84276" y="2624328"/>
            <a:ext cx="657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Вербальная (устная и письменная)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88" y="3424428"/>
            <a:ext cx="695325" cy="704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716" y="3424428"/>
            <a:ext cx="666750" cy="704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84276" y="4375380"/>
            <a:ext cx="6577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Невербальная </a:t>
            </a:r>
            <a:r>
              <a:rPr lang="en-US" b="1" dirty="0" smtClean="0"/>
              <a:t>/</a:t>
            </a:r>
            <a:r>
              <a:rPr lang="ru-RU" b="1" dirty="0" smtClean="0"/>
              <a:t> альтернативная и дополнительная</a:t>
            </a:r>
          </a:p>
          <a:p>
            <a:r>
              <a:rPr lang="ru-RU" dirty="0" smtClean="0"/>
              <a:t>(мимика, жесты, язык тела, интонация, визуальные образы, тактильные ощущения)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6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3984" y="539496"/>
            <a:ext cx="3136392" cy="59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Осязание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2272" y="539496"/>
            <a:ext cx="3136392" cy="59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Слух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21283"/>
              </p:ext>
            </p:extLst>
          </p:nvPr>
        </p:nvGraphicFramePr>
        <p:xfrm>
          <a:off x="4443984" y="1490471"/>
          <a:ext cx="3136392" cy="7581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45464">
                  <a:extLst>
                    <a:ext uri="{9D8B030D-6E8A-4147-A177-3AD203B41FA5}">
                      <a16:colId xmlns:a16="http://schemas.microsoft.com/office/drawing/2014/main" val="4065718231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601355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8370627"/>
                    </a:ext>
                  </a:extLst>
                </a:gridCol>
              </a:tblGrid>
              <a:tr h="2385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Постоянно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Временно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Ситуативно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27"/>
                  </a:ext>
                </a:extLst>
              </a:tr>
              <a:tr h="4837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Нет руки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Травма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 младенцем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625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76390"/>
              </p:ext>
            </p:extLst>
          </p:nvPr>
        </p:nvGraphicFramePr>
        <p:xfrm>
          <a:off x="8272272" y="1490471"/>
          <a:ext cx="3136392" cy="7581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26592">
                  <a:extLst>
                    <a:ext uri="{9D8B030D-6E8A-4147-A177-3AD203B41FA5}">
                      <a16:colId xmlns:a16="http://schemas.microsoft.com/office/drawing/2014/main" val="4065718231"/>
                    </a:ext>
                  </a:extLst>
                </a:gridCol>
                <a:gridCol w="1057656">
                  <a:extLst>
                    <a:ext uri="{9D8B030D-6E8A-4147-A177-3AD203B41FA5}">
                      <a16:colId xmlns:a16="http://schemas.microsoft.com/office/drawing/2014/main" val="29601355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8370627"/>
                    </a:ext>
                  </a:extLst>
                </a:gridCol>
              </a:tblGrid>
              <a:tr h="2385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Постоянно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Временно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Ситуативно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27"/>
                  </a:ext>
                </a:extLst>
              </a:tr>
              <a:tr h="4837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Глухота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Воспаление уха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Ремонт у соседей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625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443984" y="3169920"/>
            <a:ext cx="3136392" cy="59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Зрение</a:t>
            </a:r>
            <a:endParaRPr lang="ru-RU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226917"/>
              </p:ext>
            </p:extLst>
          </p:nvPr>
        </p:nvGraphicFramePr>
        <p:xfrm>
          <a:off x="4443984" y="4120896"/>
          <a:ext cx="3136392" cy="7581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45464">
                  <a:extLst>
                    <a:ext uri="{9D8B030D-6E8A-4147-A177-3AD203B41FA5}">
                      <a16:colId xmlns:a16="http://schemas.microsoft.com/office/drawing/2014/main" val="4065718231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601355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8370627"/>
                    </a:ext>
                  </a:extLst>
                </a:gridCol>
              </a:tblGrid>
              <a:tr h="2385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Постоянно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Временно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Ситуативно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27"/>
                  </a:ext>
                </a:extLst>
              </a:tr>
              <a:tr h="4837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Слепота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Катаракта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Забыл очки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625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272272" y="3169920"/>
            <a:ext cx="3136392" cy="59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Речь</a:t>
            </a:r>
            <a:endParaRPr lang="ru-RU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820909"/>
              </p:ext>
            </p:extLst>
          </p:nvPr>
        </p:nvGraphicFramePr>
        <p:xfrm>
          <a:off x="8272272" y="4120896"/>
          <a:ext cx="3136392" cy="7581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45464">
                  <a:extLst>
                    <a:ext uri="{9D8B030D-6E8A-4147-A177-3AD203B41FA5}">
                      <a16:colId xmlns:a16="http://schemas.microsoft.com/office/drawing/2014/main" val="4065718231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601355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8370627"/>
                    </a:ext>
                  </a:extLst>
                </a:gridCol>
              </a:tblGrid>
              <a:tr h="2385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Постоянно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Временно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Ситуативно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27"/>
                  </a:ext>
                </a:extLst>
              </a:tr>
              <a:tr h="4837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Немота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Бронхит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Сильный акцент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6252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15696" y="3169920"/>
            <a:ext cx="3136392" cy="59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Когнитивные и психологические особенности</a:t>
            </a:r>
            <a:endParaRPr lang="ru-RU" sz="160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645395"/>
              </p:ext>
            </p:extLst>
          </p:nvPr>
        </p:nvGraphicFramePr>
        <p:xfrm>
          <a:off x="615696" y="4120896"/>
          <a:ext cx="3136392" cy="1036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45464">
                  <a:extLst>
                    <a:ext uri="{9D8B030D-6E8A-4147-A177-3AD203B41FA5}">
                      <a16:colId xmlns:a16="http://schemas.microsoft.com/office/drawing/2014/main" val="4065718231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601355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8370627"/>
                    </a:ext>
                  </a:extLst>
                </a:gridCol>
              </a:tblGrid>
              <a:tr h="2385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Постоянно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Временно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Ситуативно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27"/>
                  </a:ext>
                </a:extLst>
              </a:tr>
              <a:tr h="48379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Когнитивные особенности</a:t>
                      </a:r>
                      <a:r>
                        <a:rPr lang="ru-RU" sz="1100" baseline="0" dirty="0" smtClean="0"/>
                        <a:t> (деменция)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Ослабление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понимания после болезни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Волнение в стрессовой ситуации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6252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15696" y="539496"/>
            <a:ext cx="3136392" cy="1709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ДОСТУПНОСТЬ</a:t>
            </a:r>
            <a:endParaRPr lang="ru-RU" sz="1600" b="1" dirty="0"/>
          </a:p>
        </p:txBody>
      </p:sp>
      <p:sp>
        <p:nvSpPr>
          <p:cNvPr id="16" name="Блок-схема: ручной ввод 15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354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ручной ввод 15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91456" y="2587752"/>
            <a:ext cx="2770632" cy="82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Информирование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96112" y="576072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Кто информирует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78908" y="576072"/>
            <a:ext cx="2395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 какой целью информирует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061704" y="576071"/>
            <a:ext cx="2395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 какой целью информирует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96112" y="4934712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Когда информируют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78908" y="4934712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Как информируют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061704" y="4970026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 чём информируют</a:t>
            </a:r>
            <a:r>
              <a:rPr lang="en-US" dirty="0" smtClean="0"/>
              <a:t>?</a:t>
            </a:r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2153412" y="3410712"/>
            <a:ext cx="2519172" cy="13075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699248" y="3410712"/>
            <a:ext cx="2542032" cy="13898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7621524" y="1222402"/>
            <a:ext cx="2697480" cy="12830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5" idx="2"/>
          </p:cNvCxnSpPr>
          <p:nvPr/>
        </p:nvCxnSpPr>
        <p:spPr>
          <a:xfrm flipH="1" flipV="1">
            <a:off x="2093976" y="945404"/>
            <a:ext cx="2638044" cy="158913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6176772" y="1222402"/>
            <a:ext cx="0" cy="121615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21" idx="0"/>
          </p:cNvCxnSpPr>
          <p:nvPr/>
        </p:nvCxnSpPr>
        <p:spPr>
          <a:xfrm>
            <a:off x="6176772" y="3547872"/>
            <a:ext cx="0" cy="138684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27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Доступность коммуникации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3320" y="1825625"/>
            <a:ext cx="7650480" cy="424599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3200" b="1" dirty="0" smtClean="0"/>
              <a:t>Что делает речь доступной</a:t>
            </a:r>
            <a:r>
              <a:rPr lang="en-US" sz="3200" b="1" dirty="0" smtClean="0"/>
              <a:t>?</a:t>
            </a:r>
            <a:endParaRPr lang="ru-RU" sz="3200" b="1" dirty="0" smtClean="0"/>
          </a:p>
          <a:p>
            <a:pPr marL="514350" indent="-514350">
              <a:buAutoNum type="arabicPeriod"/>
            </a:pPr>
            <a:r>
              <a:rPr lang="ru-RU" sz="3200" dirty="0" smtClean="0"/>
              <a:t>Надо говорить </a:t>
            </a:r>
            <a:r>
              <a:rPr lang="ru-RU" sz="3200" b="1" dirty="0" smtClean="0"/>
              <a:t>разборчиво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Надо говорить </a:t>
            </a:r>
            <a:r>
              <a:rPr lang="ru-RU" sz="3200" b="1" dirty="0" smtClean="0"/>
              <a:t>понятно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Не нужно избыточно использовать профессиональную </a:t>
            </a:r>
            <a:r>
              <a:rPr lang="ru-RU" sz="3200" b="1" dirty="0" smtClean="0"/>
              <a:t>терминологию и сокращения</a:t>
            </a:r>
            <a:endParaRPr lang="ru-RU" sz="3200" b="1" dirty="0" smtClean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8817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</a:t>
            </a:r>
            <a:r>
              <a:rPr lang="ru-RU" dirty="0" err="1" smtClean="0"/>
              <a:t>коммуника-тивных</a:t>
            </a:r>
            <a:r>
              <a:rPr lang="ru-RU" dirty="0" smtClean="0"/>
              <a:t> проблем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3320" y="1825625"/>
            <a:ext cx="7650480" cy="4245991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Коммуникативные ошибки экспертов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Процесс оценки индивидуальной потребности в уходе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Коммуникативные трудности самих граждан</a:t>
            </a:r>
            <a:endParaRPr lang="ru-RU" sz="2400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7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084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Коммуника-тивные</a:t>
            </a:r>
            <a:r>
              <a:rPr lang="ru-RU" dirty="0" smtClean="0"/>
              <a:t> проблемы экспертов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3320" y="1825625"/>
            <a:ext cx="7650480" cy="4245991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Не умеют представиться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Эксперты теряются из-за большого числа участников (граждане, ЛОУ, родственники)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Начинают «сюсюкать»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Боятся спросить об интимных вещах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Боязнь агрессии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Трудно вернуть человека к основной теме, когда он разговорчив («уводит от темы», коммуникативный шум)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Не знают, что делать в конфликтной ситуации</a:t>
            </a: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041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ходом беседы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9040" y="1377569"/>
            <a:ext cx="7604760" cy="4664822"/>
          </a:xfrm>
        </p:spPr>
        <p:txBody>
          <a:bodyPr anchor="t"/>
          <a:lstStyle/>
          <a:p>
            <a:pPr marL="457200" indent="-457200">
              <a:buAutoNum type="arabicPeriod"/>
            </a:pPr>
            <a:r>
              <a:rPr lang="ru-RU" dirty="0" smtClean="0"/>
              <a:t>Инициатива диалога</a:t>
            </a:r>
          </a:p>
          <a:p>
            <a:pPr marL="457200" indent="-457200">
              <a:buAutoNum type="arabicPeriod"/>
            </a:pPr>
            <a:r>
              <a:rPr lang="ru-RU" dirty="0" smtClean="0"/>
              <a:t>Не утверждайте, а спрашивайте гражданина</a:t>
            </a:r>
          </a:p>
          <a:p>
            <a:pPr marL="457200" indent="-457200">
              <a:buAutoNum type="arabicPeriod"/>
            </a:pPr>
            <a:r>
              <a:rPr lang="ru-RU" dirty="0" smtClean="0"/>
              <a:t>Объясняйте, почему задаёте вопрос («Почему я спрашиваю…»)</a:t>
            </a:r>
          </a:p>
          <a:p>
            <a:pPr marL="457200" indent="-457200">
              <a:buAutoNum type="arabicPeriod"/>
            </a:pPr>
            <a:r>
              <a:rPr lang="ru-RU" dirty="0" smtClean="0"/>
              <a:t>Нужно понимать, почему человек говорит, отвечает именно так (учитывать информацию, полученную на предварительном этапе</a:t>
            </a:r>
            <a:r>
              <a:rPr lang="en-US" dirty="0" smtClean="0"/>
              <a:t>;</a:t>
            </a:r>
            <a:r>
              <a:rPr lang="ru-RU" dirty="0" smtClean="0"/>
              <a:t> характер заболеваний)</a:t>
            </a:r>
          </a:p>
          <a:p>
            <a:pPr marL="457200" indent="-457200">
              <a:buAutoNum type="arabicPeriod"/>
            </a:pPr>
            <a:r>
              <a:rPr lang="ru-RU" dirty="0" smtClean="0"/>
              <a:t>Проговаривать весь процесс заполнения документов</a:t>
            </a:r>
            <a:r>
              <a:rPr lang="en-US" dirty="0" smtClean="0"/>
              <a:t>:</a:t>
            </a:r>
            <a:r>
              <a:rPr lang="ru-RU" dirty="0" smtClean="0"/>
              <a:t> «Мария Петровна, я сейчас это запишу в Анкету-опросник…»</a:t>
            </a: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9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3085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Помогающая </a:t>
            </a:r>
            <a:r>
              <a:rPr lang="ru-RU" dirty="0" err="1" smtClean="0"/>
              <a:t>коммуника-ция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9624" y="1825625"/>
            <a:ext cx="7504176" cy="4664822"/>
          </a:xfrm>
        </p:spPr>
        <p:txBody>
          <a:bodyPr anchor="t"/>
          <a:lstStyle/>
          <a:p>
            <a:pPr marL="0" indent="0">
              <a:buNone/>
            </a:pPr>
            <a:r>
              <a:rPr lang="ru-RU" b="1" dirty="0" smtClean="0"/>
              <a:t>Основной принцип - не допускать волнение человека!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Что учитываем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457200" indent="-457200">
              <a:buAutoNum type="arabicPeriod"/>
            </a:pPr>
            <a:r>
              <a:rPr lang="ru-RU" dirty="0" smtClean="0"/>
              <a:t>Особенности человека (глухота)</a:t>
            </a:r>
          </a:p>
          <a:p>
            <a:pPr marL="0" indent="0">
              <a:buNone/>
            </a:pPr>
            <a:r>
              <a:rPr lang="ru-RU" dirty="0" smtClean="0"/>
              <a:t>Даже в случае частичной потери слуха (речи) смотрим – приспособился ли человек (адаптивность человека)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smtClean="0"/>
              <a:t>Доступность речи</a:t>
            </a:r>
          </a:p>
          <a:p>
            <a:pPr marL="0" indent="0">
              <a:buNone/>
            </a:pPr>
            <a:r>
              <a:rPr lang="ru-RU" b="1" dirty="0" smtClean="0"/>
              <a:t>Как говорим</a:t>
            </a:r>
            <a:r>
              <a:rPr lang="en-US" b="1" dirty="0" smtClean="0"/>
              <a:t>:</a:t>
            </a:r>
            <a:endParaRPr lang="ru-RU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Разборчиво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Понятно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Без использования терминологии и сокращений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502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Активное слушание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9624" y="1825625"/>
            <a:ext cx="7504176" cy="4664822"/>
          </a:xfrm>
        </p:spPr>
        <p:txBody>
          <a:bodyPr anchor="t">
            <a:normAutofit lnSpcReduction="10000"/>
          </a:bodyPr>
          <a:lstStyle/>
          <a:p>
            <a:pPr>
              <a:buFontTx/>
              <a:buChar char="-"/>
            </a:pPr>
            <a:r>
              <a:rPr lang="ru-RU" sz="2400" dirty="0" smtClean="0"/>
              <a:t>невербальное (вербальное) подтверждение внимательного слушания</a:t>
            </a:r>
          </a:p>
          <a:p>
            <a:pPr marL="0" indent="0">
              <a:buNone/>
            </a:pPr>
            <a:r>
              <a:rPr lang="ru-RU" sz="2400" b="1" dirty="0" smtClean="0"/>
              <a:t>Принципы активного слушания</a:t>
            </a:r>
            <a:r>
              <a:rPr lang="en-US" sz="2400" b="1" dirty="0" smtClean="0"/>
              <a:t>: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Не перебивать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Делаем паузу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Дословное повторение слов («Вы говорите…»)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Перефразирование («Вы хотите сказать…»)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Уточнение своего понимания («Если я Вас правильно понял…»)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 smtClean="0"/>
              <a:t>Резюмирование</a:t>
            </a:r>
            <a:r>
              <a:rPr lang="ru-RU" sz="2400" dirty="0" smtClean="0"/>
              <a:t> услышанного («Мария Петровна, итак...»)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925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Разновид-ности</a:t>
            </a:r>
            <a:r>
              <a:rPr lang="ru-RU" dirty="0" smtClean="0"/>
              <a:t> сценариев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9624" y="1825625"/>
            <a:ext cx="7504176" cy="4664822"/>
          </a:xfrm>
        </p:spPr>
        <p:txBody>
          <a:bodyPr anchor="t"/>
          <a:lstStyle/>
          <a:p>
            <a:pPr marL="0" indent="0">
              <a:buNone/>
            </a:pPr>
            <a:r>
              <a:rPr lang="ru-RU" sz="2400" dirty="0" smtClean="0"/>
              <a:t>2 эксперта – один человек</a:t>
            </a:r>
          </a:p>
          <a:p>
            <a:pPr marL="0" indent="0">
              <a:buNone/>
            </a:pPr>
            <a:r>
              <a:rPr lang="ru-RU" sz="2400" dirty="0" smtClean="0"/>
              <a:t>2 эксперта – один человек + молодой родственник</a:t>
            </a:r>
          </a:p>
          <a:p>
            <a:pPr marL="0" indent="0">
              <a:buNone/>
            </a:pPr>
            <a:r>
              <a:rPr lang="ru-RU" sz="2400" dirty="0" smtClean="0"/>
              <a:t>2 эксперта – один человек + пожилой супруг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895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преодоления конфликтных ситуаций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352" y="1825625"/>
            <a:ext cx="7394448" cy="466482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Предупредить конфликт</a:t>
            </a:r>
            <a:r>
              <a:rPr lang="en-US" sz="2400" b="1" dirty="0" smtClean="0"/>
              <a:t>:</a:t>
            </a:r>
            <a:endParaRPr lang="ru-RU" sz="2400" b="1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Хорошо знать особенности пожилого возраста и людей с инвалидностью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Хорошо знать процедуру оценки и следовать ей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Проинформировать человека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Внимательно наблюдать за ситуацией и реакциями человека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Выбрать оптимальную манеру поведения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Использовать понятный язык</a:t>
            </a:r>
            <a:endParaRPr lang="ru-RU" sz="2400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339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преодоления конфликтных ситуаций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352" y="1825625"/>
            <a:ext cx="7394448" cy="466482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Преодолеть конфликт</a:t>
            </a:r>
            <a:r>
              <a:rPr lang="en-US" sz="2400" b="1" dirty="0" smtClean="0"/>
              <a:t>:</a:t>
            </a:r>
            <a:endParaRPr lang="ru-RU" sz="2400" b="1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Иметь план действий в конфликтных ситуациях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Сохранять спокойствие и корректность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Внимательно выслушать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«Присоединиться» к человеку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Предложить решение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Принести извинения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Переключить внимание</a:t>
            </a:r>
            <a:endParaRPr lang="ru-RU" sz="2400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14</a:t>
            </a:r>
            <a:endParaRPr lang="ru-RU" b="1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7872984" y="4800600"/>
            <a:ext cx="256032" cy="79552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586216" y="4636008"/>
            <a:ext cx="2523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70C0"/>
                </a:solidFill>
              </a:rPr>
              <a:t>Вина наша или системы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70C0"/>
                </a:solidFill>
              </a:rPr>
              <a:t>Человек зациклен (когнитивная дисфункция)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5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Языковые формулы общения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486825"/>
              </p:ext>
            </p:extLst>
          </p:nvPr>
        </p:nvGraphicFramePr>
        <p:xfrm>
          <a:off x="3840162" y="1325740"/>
          <a:ext cx="7513638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6819">
                  <a:extLst>
                    <a:ext uri="{9D8B030D-6E8A-4147-A177-3AD203B41FA5}">
                      <a16:colId xmlns:a16="http://schemas.microsoft.com/office/drawing/2014/main" val="3149078763"/>
                    </a:ext>
                  </a:extLst>
                </a:gridCol>
                <a:gridCol w="3756819">
                  <a:extLst>
                    <a:ext uri="{9D8B030D-6E8A-4147-A177-3AD203B41FA5}">
                      <a16:colId xmlns:a16="http://schemas.microsoft.com/office/drawing/2014/main" val="3815434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Нельзя использовать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Рекомендуется использоваться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1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Демонстрация безучастия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Я тут ни при чём</a:t>
                      </a:r>
                      <a:r>
                        <a:rPr lang="en-US" i="1" dirty="0" smtClean="0"/>
                        <a:t>;</a:t>
                      </a:r>
                      <a:r>
                        <a:rPr lang="ru-RU" i="1" dirty="0" smtClean="0"/>
                        <a:t> Это не моя проблема</a:t>
                      </a:r>
                      <a:r>
                        <a:rPr lang="en-US" i="1" dirty="0" smtClean="0"/>
                        <a:t>;</a:t>
                      </a:r>
                      <a:r>
                        <a:rPr lang="ru-RU" i="1" dirty="0" smtClean="0"/>
                        <a:t> Ваша проблема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Демонстрация присоединения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Очень</a:t>
                      </a:r>
                      <a:r>
                        <a:rPr lang="ru-RU" i="1" baseline="0" dirty="0" smtClean="0"/>
                        <a:t> вас понимаю</a:t>
                      </a:r>
                      <a:r>
                        <a:rPr lang="en-US" i="1" baseline="0" dirty="0" smtClean="0"/>
                        <a:t>;</a:t>
                      </a:r>
                      <a:r>
                        <a:rPr lang="ru-RU" i="1" baseline="0" dirty="0" smtClean="0"/>
                        <a:t> Наша с Вами ситуация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6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Нежелание</a:t>
                      </a:r>
                      <a:r>
                        <a:rPr lang="ru-RU" b="1" baseline="0" dirty="0" smtClean="0"/>
                        <a:t> помочь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Ничем</a:t>
                      </a:r>
                      <a:r>
                        <a:rPr lang="ru-RU" i="1" baseline="0" dirty="0" smtClean="0"/>
                        <a:t> не могу вам помочь</a:t>
                      </a:r>
                      <a:r>
                        <a:rPr lang="en-US" i="1" baseline="0" dirty="0" smtClean="0"/>
                        <a:t>;</a:t>
                      </a:r>
                      <a:r>
                        <a:rPr lang="ru-RU" i="1" baseline="0" dirty="0" smtClean="0"/>
                        <a:t> Читайте документы</a:t>
                      </a:r>
                      <a:r>
                        <a:rPr lang="en-US" i="1" baseline="0" dirty="0" smtClean="0"/>
                        <a:t>;</a:t>
                      </a:r>
                      <a:r>
                        <a:rPr lang="ru-RU" i="1" baseline="0" dirty="0" smtClean="0"/>
                        <a:t> Нельзя, невозможно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Желание</a:t>
                      </a:r>
                      <a:r>
                        <a:rPr lang="ru-RU" b="1" baseline="0" dirty="0" smtClean="0"/>
                        <a:t> помочь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Давайте посмотрим,</a:t>
                      </a:r>
                      <a:r>
                        <a:rPr lang="ru-RU" i="1" baseline="0" dirty="0" smtClean="0"/>
                        <a:t> что можно сделать</a:t>
                      </a:r>
                      <a:r>
                        <a:rPr lang="en-US" i="1" baseline="0" dirty="0" smtClean="0"/>
                        <a:t>;</a:t>
                      </a:r>
                      <a:r>
                        <a:rPr lang="ru-RU" i="1" baseline="0" dirty="0" smtClean="0"/>
                        <a:t> Давайте попробуем</a:t>
                      </a:r>
                      <a:r>
                        <a:rPr lang="en-US" i="1" baseline="0" dirty="0" smtClean="0"/>
                        <a:t>;</a:t>
                      </a:r>
                      <a:r>
                        <a:rPr lang="ru-RU" i="1" baseline="0" dirty="0" smtClean="0"/>
                        <a:t> Мы Вам можем предложить…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6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Оценочные суждения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Вы говорите неправду</a:t>
                      </a:r>
                      <a:r>
                        <a:rPr lang="en-US" i="1" dirty="0" smtClean="0"/>
                        <a:t>;</a:t>
                      </a:r>
                      <a:r>
                        <a:rPr lang="ru-RU" i="1" dirty="0" smtClean="0"/>
                        <a:t> Вы меня не поняли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Безоценочные</a:t>
                      </a:r>
                      <a:r>
                        <a:rPr lang="ru-RU" b="1" dirty="0" smtClean="0"/>
                        <a:t> суждения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0" i="1" dirty="0" smtClean="0"/>
                        <a:t>Давайте</a:t>
                      </a:r>
                      <a:r>
                        <a:rPr lang="ru-RU" b="0" i="1" baseline="0" dirty="0" smtClean="0"/>
                        <a:t> уточним</a:t>
                      </a:r>
                      <a:r>
                        <a:rPr lang="en-US" b="0" i="1" baseline="0" dirty="0" smtClean="0"/>
                        <a:t>;</a:t>
                      </a:r>
                      <a:r>
                        <a:rPr lang="ru-RU" b="0" i="1" baseline="0" dirty="0" smtClean="0"/>
                        <a:t> Я неточно выразился</a:t>
                      </a:r>
                      <a:r>
                        <a:rPr lang="en-US" b="0" i="1" baseline="0" dirty="0" smtClean="0"/>
                        <a:t>;</a:t>
                      </a:r>
                      <a:r>
                        <a:rPr lang="ru-RU" b="0" i="1" baseline="0" dirty="0" smtClean="0"/>
                        <a:t> Я имею ввиду…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5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Провоцирование конфликта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Вы задаёте слишком много вопросов</a:t>
                      </a:r>
                      <a:r>
                        <a:rPr lang="en-US" i="1" dirty="0" smtClean="0"/>
                        <a:t>;</a:t>
                      </a:r>
                      <a:r>
                        <a:rPr lang="ru-RU" i="1" baseline="0" dirty="0" smtClean="0"/>
                        <a:t> А что вы хотели</a:t>
                      </a:r>
                      <a:r>
                        <a:rPr lang="en-US" i="1" baseline="0" dirty="0" smtClean="0"/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Снятие конфликта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Я могу Вам помочь</a:t>
                      </a:r>
                      <a:r>
                        <a:rPr lang="en-US" i="1" dirty="0" smtClean="0"/>
                        <a:t>?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8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Провоцирование конфликта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Вы должны, вы обязаны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Предложение</a:t>
                      </a:r>
                      <a:r>
                        <a:rPr lang="en-US" b="1" dirty="0" smtClean="0"/>
                        <a:t>:</a:t>
                      </a:r>
                      <a:r>
                        <a:rPr lang="ru-RU" b="1" dirty="0" smtClean="0"/>
                        <a:t> </a:t>
                      </a:r>
                      <a:r>
                        <a:rPr lang="ru-RU" i="1" dirty="0" smtClean="0"/>
                        <a:t>Давайте мы с Вами сделаем следующее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24698"/>
                  </a:ext>
                </a:extLst>
              </a:tr>
            </a:tbl>
          </a:graphicData>
        </a:graphic>
      </p:graphicFrame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91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</a:t>
            </a:r>
            <a:r>
              <a:rPr lang="ru-RU" dirty="0" err="1" smtClean="0"/>
              <a:t>коммуника-ции</a:t>
            </a:r>
            <a:r>
              <a:rPr lang="ru-RU" dirty="0" smtClean="0"/>
              <a:t> с </a:t>
            </a:r>
            <a:r>
              <a:rPr lang="ru-RU" dirty="0" err="1" smtClean="0"/>
              <a:t>дезориенти-рованными</a:t>
            </a:r>
            <a:r>
              <a:rPr lang="ru-RU" dirty="0" smtClean="0"/>
              <a:t> гражданами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3904" y="1060198"/>
            <a:ext cx="7549896" cy="501141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u="sng" dirty="0" smtClean="0"/>
              <a:t>Учитываем возможные нарушения памяти, внимания, наличие психических расстройств</a:t>
            </a:r>
          </a:p>
          <a:p>
            <a:pPr marL="0" indent="0">
              <a:buNone/>
            </a:pPr>
            <a:endParaRPr lang="ru-RU" u="sng" dirty="0"/>
          </a:p>
          <a:p>
            <a:pPr marL="0" indent="0">
              <a:buNone/>
            </a:pPr>
            <a:r>
              <a:rPr lang="ru-RU" b="1" dirty="0" smtClean="0"/>
              <a:t>Косвенные вопросы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</a:p>
          <a:p>
            <a:pPr>
              <a:buFontTx/>
              <a:buChar char="-"/>
            </a:pPr>
            <a:r>
              <a:rPr lang="ru-RU" dirty="0" smtClean="0"/>
              <a:t>Где находимся</a:t>
            </a:r>
            <a:r>
              <a:rPr lang="en-US" dirty="0" smtClean="0"/>
              <a:t>?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Чем занимался человек перед вашим визитом или вчера</a:t>
            </a:r>
            <a:r>
              <a:rPr lang="en-US" dirty="0" smtClean="0"/>
              <a:t>?</a:t>
            </a:r>
          </a:p>
          <a:p>
            <a:pPr>
              <a:buFontTx/>
              <a:buChar char="-"/>
            </a:pPr>
            <a:r>
              <a:rPr lang="ru-RU" dirty="0" smtClean="0"/>
              <a:t>Помнит ли визит специалиста или кого-то из близких</a:t>
            </a:r>
            <a:r>
              <a:rPr lang="en-US" dirty="0" smtClean="0"/>
              <a:t>?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Какая погода была вчера</a:t>
            </a:r>
            <a:r>
              <a:rPr lang="en-US" dirty="0" smtClean="0"/>
              <a:t>?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Прямые вопросы – для уточнения нарушений ориентировки</a:t>
            </a:r>
            <a:r>
              <a:rPr lang="en-US" b="1" dirty="0" smtClean="0"/>
              <a:t>: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dirty="0" smtClean="0"/>
              <a:t>Какая сегодня дата</a:t>
            </a:r>
            <a:r>
              <a:rPr lang="en-US" dirty="0" smtClean="0"/>
              <a:t>?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Что ел на завтрак</a:t>
            </a:r>
            <a:r>
              <a:rPr lang="en-US" dirty="0" smtClean="0"/>
              <a:t>?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Имена родственников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125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Беседа с </a:t>
            </a:r>
            <a:r>
              <a:rPr lang="ru-RU" dirty="0" err="1" smtClean="0"/>
              <a:t>маниакаль-ным</a:t>
            </a:r>
            <a:r>
              <a:rPr lang="ru-RU" dirty="0" smtClean="0"/>
              <a:t> больным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3904" y="1060198"/>
            <a:ext cx="7549896" cy="5011418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Внимательно и спокойно выслушиваем обильную и временами бессвязную речь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Обращаем внимание на взаимосвязь высказываний человека с изменениями внешней обстановки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Отмечаем колебания настроения человека во время беседы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i="1" dirty="0" smtClean="0"/>
              <a:t>Воздерживаться от интимных тем и шутливых замечаний!</a:t>
            </a:r>
            <a:endParaRPr lang="ru-RU" sz="2400" b="1" i="1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17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2991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Беседа с </a:t>
            </a:r>
            <a:r>
              <a:rPr lang="ru-RU" dirty="0" err="1" smtClean="0"/>
              <a:t>депрессив-ным</a:t>
            </a:r>
            <a:r>
              <a:rPr lang="ru-RU" dirty="0" smtClean="0"/>
              <a:t> больным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3904" y="1060198"/>
            <a:ext cx="7549896" cy="501141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Для таких граждан характерно</a:t>
            </a:r>
            <a:r>
              <a:rPr lang="en-US" sz="2400" b="1" dirty="0" smtClean="0"/>
              <a:t>: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Подавленное, тоскливое настроение (не менее 2 недель)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 smtClean="0"/>
              <a:t>Застревание</a:t>
            </a:r>
            <a:r>
              <a:rPr lang="ru-RU" sz="2400" dirty="0" smtClean="0"/>
              <a:t> в высказываниях самообвинения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Жалобы на бессонницу, слабость, вялость, нарушение памяти, отсутствие аппетита, раздражительность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/>
              <a:t>Жалобы на безразличное отношение окружающих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ручной ввод 3"/>
          <p:cNvSpPr/>
          <p:nvPr/>
        </p:nvSpPr>
        <p:spPr>
          <a:xfrm>
            <a:off x="11353800" y="6277547"/>
            <a:ext cx="630936" cy="4524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8562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433</TotalTime>
  <Words>806</Words>
  <Application>Microsoft Office PowerPoint</Application>
  <PresentationFormat>Широкоэкранный</PresentationFormat>
  <Paragraphs>190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Corbel</vt:lpstr>
      <vt:lpstr>Wingdings</vt:lpstr>
      <vt:lpstr>Wingdings 2</vt:lpstr>
      <vt:lpstr>Рамка</vt:lpstr>
      <vt:lpstr>Коммуникация при проведении экспертной оценки</vt:lpstr>
      <vt:lpstr>Процесс коммуникации</vt:lpstr>
      <vt:lpstr>Участники коммуникации</vt:lpstr>
      <vt:lpstr>Разновидности коммуникации</vt:lpstr>
      <vt:lpstr>Презентация PowerPoint</vt:lpstr>
      <vt:lpstr>Презентация PowerPoint</vt:lpstr>
      <vt:lpstr>Доступность коммуникации</vt:lpstr>
      <vt:lpstr>Источники коммуника-тивных проблем</vt:lpstr>
      <vt:lpstr>Коммуника-тивные проблемы экспертов</vt:lpstr>
      <vt:lpstr>Управление ходом беседы</vt:lpstr>
      <vt:lpstr>Помогающая коммуника-ция</vt:lpstr>
      <vt:lpstr>Активное слушание</vt:lpstr>
      <vt:lpstr>Разновид-ности сценариев</vt:lpstr>
      <vt:lpstr>Способы преодоления конфликтных ситуаций</vt:lpstr>
      <vt:lpstr>Способы преодоления конфликтных ситуаций</vt:lpstr>
      <vt:lpstr>Языковые формулы общения</vt:lpstr>
      <vt:lpstr>Особенности коммуника-ции с дезориенти-рованными гражданами</vt:lpstr>
      <vt:lpstr>Беседа с маниакаль-ным больным</vt:lpstr>
      <vt:lpstr>Беседа с депрессив-ным больным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Категории граждан, нуждающихся в уходе. Гериатрические синдромы</dc:title>
  <dc:creator>HP</dc:creator>
  <cp:lastModifiedBy>Бовин Александр В.</cp:lastModifiedBy>
  <cp:revision>87</cp:revision>
  <dcterms:created xsi:type="dcterms:W3CDTF">2024-03-26T14:34:04Z</dcterms:created>
  <dcterms:modified xsi:type="dcterms:W3CDTF">2024-07-31T02:55:15Z</dcterms:modified>
</cp:coreProperties>
</file>