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6" r:id="rId4"/>
    <p:sldId id="299" r:id="rId5"/>
    <p:sldId id="300" r:id="rId6"/>
    <p:sldId id="301" r:id="rId7"/>
    <p:sldId id="305" r:id="rId8"/>
    <p:sldId id="303" r:id="rId9"/>
    <p:sldId id="304" r:id="rId10"/>
    <p:sldId id="302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346" r:id="rId52"/>
    <p:sldId id="347" r:id="rId53"/>
    <p:sldId id="348" r:id="rId54"/>
    <p:sldId id="349" r:id="rId55"/>
    <p:sldId id="350" r:id="rId56"/>
    <p:sldId id="351" r:id="rId57"/>
    <p:sldId id="352" r:id="rId58"/>
    <p:sldId id="353" r:id="rId59"/>
    <p:sldId id="354" r:id="rId60"/>
    <p:sldId id="355" r:id="rId61"/>
    <p:sldId id="356" r:id="rId6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77795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80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72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2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73111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51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3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37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091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710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969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Оценка индивидуальной потребности в уходе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Работа с оценочной шкалой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22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3. Есть, пользуясь столовыми приборами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8721176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Вопросы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Какую обычно пищу вы едите (густую, жидкую или мягкую)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Устаёт ли рука при приёме пищи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вы привыкли есть (каким прибором – ножом и вилкой)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0" indent="0"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b="1" dirty="0" smtClean="0"/>
              <a:t>Риски</a:t>
            </a:r>
            <a:r>
              <a:rPr lang="en-US" sz="2400" b="1" dirty="0" smtClean="0"/>
              <a:t>:</a:t>
            </a:r>
            <a:r>
              <a:rPr lang="ru-RU" sz="2400" b="1" dirty="0" smtClean="0"/>
              <a:t> </a:t>
            </a:r>
            <a:r>
              <a:rPr lang="ru-RU" sz="2400" dirty="0" smtClean="0"/>
              <a:t>остывание пищи из-за медленного приёма пищи (нужно докармливать)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i="1" u="sng" dirty="0" smtClean="0"/>
              <a:t>Привычные приборы, потребность в </a:t>
            </a:r>
            <a:r>
              <a:rPr lang="ru-RU" sz="2400" b="1" i="1" u="sng" dirty="0" err="1" smtClean="0"/>
              <a:t>блендировании</a:t>
            </a:r>
            <a:r>
              <a:rPr lang="ru-RU" sz="2400" b="1" i="1" u="sng" dirty="0" smtClean="0"/>
              <a:t>, </a:t>
            </a:r>
            <a:r>
              <a:rPr lang="ru-RU" sz="2400" b="1" i="1" u="sng" dirty="0" err="1" smtClean="0"/>
              <a:t>диет.столе</a:t>
            </a:r>
            <a:endParaRPr lang="ru-RU" sz="2400" b="1" i="1" u="sng" dirty="0" smtClean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213688" y="3282215"/>
            <a:ext cx="1771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Нарушение нормы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0287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3. Есть, пользуясь столовыми приборами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11</a:t>
            </a:r>
            <a:endParaRPr lang="ru-RU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941803"/>
              </p:ext>
            </p:extLst>
          </p:nvPr>
        </p:nvGraphicFramePr>
        <p:xfrm>
          <a:off x="1371600" y="1305560"/>
          <a:ext cx="9601200" cy="505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r>
                        <a:rPr lang="ru-RU" sz="1600" dirty="0" smtClean="0"/>
                        <a:t>Ест</a:t>
                      </a:r>
                      <a:r>
                        <a:rPr lang="ru-RU" sz="1600" baseline="0" dirty="0" smtClean="0"/>
                        <a:t> сам, использует столовые приборы, принимает пищу регулярно и без напоминания, испытывает чувство насыщения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Может</a:t>
                      </a:r>
                      <a:r>
                        <a:rPr lang="ru-RU" sz="1600" baseline="0" dirty="0" smtClean="0"/>
                        <a:t> пользоваться столовыми приборами сам, но делает это медленно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Необходимо кормление, в том числе через зонд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Проливает</a:t>
                      </a:r>
                      <a:r>
                        <a:rPr lang="ru-RU" sz="1600" baseline="0" dirty="0" smtClean="0"/>
                        <a:t> (роняет) еду из-за тремора рук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Необходим контроль (съедобное и несъедобное)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Ест рукой то, что можно есть с п-ю столового</a:t>
                      </a:r>
                      <a:r>
                        <a:rPr lang="ru-RU" sz="1600" baseline="0" dirty="0" smtClean="0"/>
                        <a:t> прибора</a:t>
                      </a:r>
                      <a:endParaRPr lang="ru-RU" sz="16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sz="1600" dirty="0" smtClean="0"/>
                        <a:t>Может держать кусок хлеба,</a:t>
                      </a:r>
                      <a:r>
                        <a:rPr lang="ru-RU" sz="1600" baseline="0" dirty="0" smtClean="0"/>
                        <a:t> банан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Ест сначала густое, потом жидкое (через</a:t>
                      </a:r>
                      <a:r>
                        <a:rPr lang="ru-RU" sz="1600" baseline="0" dirty="0" smtClean="0"/>
                        <a:t> край тарелки)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Чувствует</a:t>
                      </a:r>
                      <a:r>
                        <a:rPr lang="ru-RU" sz="1600" baseline="0" dirty="0" smtClean="0"/>
                        <a:t> боль во время пережёвывания (неправильно подобранные зубные протезы)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Боль в горле из-за нарушения</a:t>
                      </a:r>
                      <a:r>
                        <a:rPr lang="ru-RU" sz="1600" baseline="0" dirty="0" smtClean="0"/>
                        <a:t> функции глотания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Когнитивные</a:t>
                      </a:r>
                      <a:r>
                        <a:rPr lang="en-US" sz="1600" b="1" dirty="0" smtClean="0"/>
                        <a:t>: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0" baseline="0" dirty="0" smtClean="0"/>
                        <a:t>н</a:t>
                      </a:r>
                      <a:r>
                        <a:rPr lang="ru-RU" sz="1600" dirty="0" smtClean="0"/>
                        <a:t>ет</a:t>
                      </a:r>
                      <a:r>
                        <a:rPr lang="ru-RU" sz="1600" baseline="0" dirty="0" smtClean="0"/>
                        <a:t> чувства насыщения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23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4. Пить, удерживая стакан (чашку) рукой (руками)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человека самостоятельно и безопасно (риск аспирации, ожога) пить и удерживать чашку (стакан) с жидкостью, соблюдать питьевой режим</a:t>
            </a:r>
          </a:p>
          <a:p>
            <a:pPr marL="0" indent="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нет ли нарушений глотательного рефлекса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None/>
            </a:pPr>
            <a:r>
              <a:rPr lang="ru-RU" sz="2400" dirty="0" smtClean="0"/>
              <a:t>- не может держать чашку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безопасно ли давать горячие напитки, или нужна посторонняя помощь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понимает ли, что относится к безопасным напиткам (риск перепутать).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98206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4. Пить, удерживая стакан (чашку) рукой (руками)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8721176" cy="4382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(вопросы, демонстрация)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часто пьёте (жидкость)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Доносит ли человек стакан с жидкостью до рта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Помнит ли, что нужно пить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Может ли удерживать стакан в руке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0" indent="0"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b="1" dirty="0" smtClean="0"/>
              <a:t>Демонстрация – </a:t>
            </a:r>
            <a:r>
              <a:rPr lang="ru-RU" sz="2400" dirty="0" smtClean="0"/>
              <a:t>за чашкой чая</a:t>
            </a:r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i="1" u="sng" dirty="0" err="1" smtClean="0"/>
              <a:t>Термокружка</a:t>
            </a:r>
            <a:r>
              <a:rPr lang="ru-RU" sz="2400" b="1" i="1" u="sng" dirty="0" smtClean="0"/>
              <a:t>, либо не полностью налитый напиток</a:t>
            </a:r>
            <a:endParaRPr lang="ru-RU" sz="2400" b="1" i="1" u="sng" dirty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27007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4. Пить, удерживая стакан (чашку) рукой (руками)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14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509584"/>
              </p:ext>
            </p:extLst>
          </p:nvPr>
        </p:nvGraphicFramePr>
        <p:xfrm>
          <a:off x="1371600" y="1655544"/>
          <a:ext cx="9601200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351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 smtClean="0"/>
                        <a:t>Понимает чувство</a:t>
                      </a:r>
                      <a:r>
                        <a:rPr lang="ru-RU" baseline="0" dirty="0" smtClean="0"/>
                        <a:t> жажды, нет риска для себя, не изменяет привычке (например, пить горячее какао)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Глотательные</a:t>
                      </a:r>
                      <a:r>
                        <a:rPr lang="ru-RU" baseline="0" dirty="0" smtClean="0"/>
                        <a:t> функции не нарушены, но проливает (тремор рук)</a:t>
                      </a:r>
                      <a:endParaRPr lang="ru-RU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 smtClean="0"/>
                        <a:t>Нужно</a:t>
                      </a:r>
                      <a:r>
                        <a:rPr lang="ru-RU" baseline="0" dirty="0" smtClean="0"/>
                        <a:t> регулярно поить человека, следить за приёмом жидкости, вести журнал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Испытывает поильник, чашку с трубочкой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Ограничивает себя в питье или любимых напитках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Нарушена функция</a:t>
                      </a:r>
                      <a:r>
                        <a:rPr lang="ru-RU" baseline="0" dirty="0" smtClean="0"/>
                        <a:t> глотания (вместо воды пьёт кисель, желе)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не помнит, не знает,</a:t>
                      </a:r>
                      <a:r>
                        <a:rPr lang="ru-RU" b="0" baseline="0" dirty="0" smtClean="0"/>
                        <a:t> что является безопасным напитком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462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5. Надевать и снимать одежду и обувь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Определяется, насколько человек справляется с надеванием и снятием одежды и обуви без посторонней помощи, подбором одежды и обуви в соответствии с культурными, этническими или религиозными традициями</a:t>
            </a:r>
          </a:p>
          <a:p>
            <a:pPr marL="0" indent="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то, как человек одет в целом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None/>
            </a:pPr>
            <a:r>
              <a:rPr lang="ru-RU" sz="2400" dirty="0" smtClean="0"/>
              <a:t>- может ли одеваться без посторонней помощи и нормативно по времени (например, зимой в не протопленном доме)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сезонность одежды и обуви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меняет грязную одежду на чистую.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15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09380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5. Надевать и снимать одежду и обувь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8721176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(вопросы, демонстрация)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человек справляется с одеванием одежды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Меняет ли человек одежду в течение дня или ходит весь день в той же одежде, в которой спит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Не исключил ли человек какой-то предмет одежды из-за сложности одевания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0" indent="0"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b="1" dirty="0" smtClean="0"/>
              <a:t>Демонстрация</a:t>
            </a:r>
          </a:p>
          <a:p>
            <a:pPr marL="0" indent="0">
              <a:buNone/>
            </a:pPr>
            <a:r>
              <a:rPr lang="ru-RU" sz="2400" b="1" i="1" dirty="0" smtClean="0"/>
              <a:t>Норма</a:t>
            </a:r>
            <a:r>
              <a:rPr lang="ru-RU" sz="2400" dirty="0" smtClean="0"/>
              <a:t> – менять ночную рубашку на дневную одежду</a:t>
            </a:r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68613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5. Надевать и снимать одежду и обувь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17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001410"/>
              </p:ext>
            </p:extLst>
          </p:nvPr>
        </p:nvGraphicFramePr>
        <p:xfrm>
          <a:off x="1371600" y="1669983"/>
          <a:ext cx="9601200" cy="353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Меняет одежду регулярно, понимает сезонность и контекст одежды (надевает «нужные» предметы одежды)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может застегнуть пуговицы,</a:t>
                      </a:r>
                      <a:r>
                        <a:rPr lang="ru-RU" baseline="0" dirty="0" smtClean="0"/>
                        <a:t> надеть носки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может полностью надевать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снимать</a:t>
                      </a:r>
                      <a:r>
                        <a:rPr lang="ru-RU" baseline="0" dirty="0" smtClean="0"/>
                        <a:t> одежду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Нечасто меняет одежду (в силу физических ограничений)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Не понимает, как надеть предмет одежды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0" baseline="0" dirty="0" smtClean="0"/>
                        <a:t>нужны уговоры, подбадривания («Я недавно переодевалась»), нужно подсказать, подготовить комплект одежды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5601903"/>
            <a:ext cx="9668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Даже если человек может поднять ногу</a:t>
            </a:r>
            <a:r>
              <a:rPr lang="en-US" sz="2000" dirty="0" smtClean="0"/>
              <a:t>/</a:t>
            </a:r>
            <a:r>
              <a:rPr lang="ru-RU" sz="2000" dirty="0" smtClean="0"/>
              <a:t>руку – это не значит, что он сможет надеть предмет одежды. </a:t>
            </a:r>
            <a:r>
              <a:rPr lang="ru-RU" sz="2000" b="1" dirty="0" smtClean="0"/>
              <a:t>В силу тотальной зависимости </a:t>
            </a:r>
            <a:r>
              <a:rPr lang="ru-RU" sz="2000" dirty="0" smtClean="0"/>
              <a:t>эти действия для него </a:t>
            </a:r>
            <a:r>
              <a:rPr lang="ru-RU" sz="2000" b="1" dirty="0" smtClean="0"/>
              <a:t>недоступны!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72665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pPr algn="ctr"/>
            <a:r>
              <a:rPr lang="ru-RU" sz="3200" b="1" dirty="0" smtClean="0"/>
              <a:t>Демонстрация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Это способ оценки, который </a:t>
            </a:r>
            <a:r>
              <a:rPr lang="ru-RU" sz="2400" u="sng" dirty="0" smtClean="0"/>
              <a:t>может дополнять </a:t>
            </a:r>
            <a:r>
              <a:rPr lang="ru-RU" sz="2400" dirty="0" smtClean="0"/>
              <a:t>предварительные выводы</a:t>
            </a:r>
          </a:p>
          <a:p>
            <a:r>
              <a:rPr lang="ru-RU" sz="2400" b="1" dirty="0" smtClean="0"/>
              <a:t>Может поднять руки и положить на голову</a:t>
            </a:r>
            <a:r>
              <a:rPr lang="en-US" sz="2400" b="1" dirty="0" smtClean="0"/>
              <a:t>: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- сможет помыть шею и причесаться, </a:t>
            </a:r>
            <a:r>
              <a:rPr lang="ru-RU" sz="2400" b="1" dirty="0" smtClean="0"/>
              <a:t>НО </a:t>
            </a:r>
            <a:r>
              <a:rPr lang="ru-RU" sz="2400" dirty="0" smtClean="0"/>
              <a:t>не значит, что сможет держать тяжёлый чайник, писать или чистить картошку!</a:t>
            </a:r>
          </a:p>
          <a:p>
            <a:r>
              <a:rPr lang="ru-RU" sz="2400" b="1" dirty="0" smtClean="0"/>
              <a:t>Может обхватить себя руками</a:t>
            </a:r>
            <a:r>
              <a:rPr lang="en-US" sz="2400" b="1" dirty="0" smtClean="0"/>
              <a:t>: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- сможет участвовать в процессе купания (помыть грудь, живот)</a:t>
            </a:r>
            <a:r>
              <a:rPr lang="en-US" sz="2400" dirty="0" smtClean="0"/>
              <a:t>;</a:t>
            </a:r>
            <a:r>
              <a:rPr lang="ru-RU" sz="2400" dirty="0" smtClean="0"/>
              <a:t> участвовать в уборке на уровне глаз</a:t>
            </a:r>
            <a:r>
              <a:rPr lang="en-US" sz="2400" dirty="0" smtClean="0"/>
              <a:t>;</a:t>
            </a:r>
            <a:endParaRPr lang="ru-RU" sz="2400" dirty="0"/>
          </a:p>
          <a:p>
            <a:r>
              <a:rPr lang="ru-RU" sz="2400" b="1" dirty="0"/>
              <a:t>Может </a:t>
            </a:r>
            <a:r>
              <a:rPr lang="ru-RU" sz="2400" b="1" dirty="0" smtClean="0"/>
              <a:t>наклониться и достать до щиколоток</a:t>
            </a:r>
            <a:r>
              <a:rPr lang="en-US" sz="2400" b="1" dirty="0" smtClean="0"/>
              <a:t>:</a:t>
            </a:r>
            <a:endParaRPr lang="ru-RU" sz="2400" b="1" dirty="0"/>
          </a:p>
          <a:p>
            <a:pPr marL="0" indent="0">
              <a:buNone/>
            </a:pPr>
            <a:r>
              <a:rPr lang="ru-RU" sz="2400" dirty="0" smtClean="0"/>
              <a:t>- может надеть носки, </a:t>
            </a:r>
            <a:r>
              <a:rPr lang="ru-RU" sz="2400" b="1" dirty="0" smtClean="0"/>
              <a:t>НО </a:t>
            </a:r>
            <a:r>
              <a:rPr lang="ru-RU" sz="2400" dirty="0" smtClean="0"/>
              <a:t>не значит, что сможет стричь ногти на ногах, обуться или совершить уборку внизу.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>
              <a:buFont typeface="Wingdings" panose="05000000000000000000" pitchFamily="2" charset="2"/>
              <a:buChar char="§"/>
            </a:pPr>
            <a:endParaRPr lang="ru-RU" sz="2400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18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9956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pPr algn="ctr"/>
            <a:r>
              <a:rPr lang="ru-RU" sz="3200" b="1" dirty="0" smtClean="0"/>
              <a:t>Правила вовлечения в демонстрацию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Если человек полностью зависим от посторонней помощи – всё очевидно</a:t>
            </a:r>
            <a:r>
              <a:rPr lang="en-US" sz="2400" dirty="0" smtClean="0"/>
              <a:t>:</a:t>
            </a:r>
            <a:r>
              <a:rPr lang="ru-RU" sz="2400" dirty="0" smtClean="0"/>
              <a:t> мы даже не приступаем к демонстрации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Нельзя начинать демонстрацию в начале визита (≈после 5 темы)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Эксперт сначала показывает сам, только потом предлагает повторить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Если видим у человека затруднения – отменяем демонстрацию!</a:t>
            </a:r>
          </a:p>
          <a:p>
            <a:pPr marL="457200" indent="-457200">
              <a:buAutoNum type="arabicPeriod"/>
            </a:pP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Хитрости</a:t>
            </a:r>
            <a:r>
              <a:rPr lang="en-US" sz="2400" b="1" dirty="0" smtClean="0"/>
              <a:t>:</a:t>
            </a:r>
            <a:r>
              <a:rPr lang="ru-RU" sz="2400" b="1" dirty="0" smtClean="0"/>
              <a:t> </a:t>
            </a:r>
            <a:r>
              <a:rPr lang="ru-RU" sz="2400" dirty="0" smtClean="0"/>
              <a:t>Если что-то упало (ручка), не бежим поднимать.</a:t>
            </a:r>
          </a:p>
          <a:p>
            <a:pPr marL="0" indent="1347788">
              <a:buNone/>
            </a:pPr>
            <a:r>
              <a:rPr lang="ru-RU" sz="2400" dirty="0" smtClean="0"/>
              <a:t>Просим принести стакан воды.</a:t>
            </a:r>
          </a:p>
          <a:p>
            <a:pPr marL="0" indent="1347788">
              <a:buNone/>
            </a:pPr>
            <a:r>
              <a:rPr lang="ru-RU" sz="2400" dirty="0" smtClean="0"/>
              <a:t>Смотрим на действия самого человека</a:t>
            </a:r>
            <a:r>
              <a:rPr lang="en-US" sz="2400" dirty="0" smtClean="0"/>
              <a:t>:</a:t>
            </a:r>
            <a:r>
              <a:rPr lang="ru-RU" sz="2400" dirty="0" smtClean="0"/>
              <a:t> как передвигается, </a:t>
            </a:r>
          </a:p>
          <a:p>
            <a:pPr marL="0" indent="1347788">
              <a:buNone/>
            </a:pPr>
            <a:r>
              <a:rPr lang="ru-RU" sz="2400" dirty="0" smtClean="0"/>
              <a:t>как выполняет бытовые действия.</a:t>
            </a:r>
            <a:endParaRPr lang="ru-RU" sz="2400" dirty="0"/>
          </a:p>
          <a:p>
            <a:pPr>
              <a:buFont typeface="Wingdings" panose="05000000000000000000" pitchFamily="2" charset="2"/>
              <a:buChar char="§"/>
            </a:pPr>
            <a:endParaRPr lang="ru-RU" sz="2400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19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34475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9714"/>
          </a:xfrm>
        </p:spPr>
        <p:txBody>
          <a:bodyPr/>
          <a:lstStyle/>
          <a:p>
            <a:r>
              <a:rPr lang="ru-RU" dirty="0" smtClean="0"/>
              <a:t>Что оцениваем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71600"/>
            <a:ext cx="9982200" cy="5118847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Правильность</a:t>
            </a:r>
            <a:endParaRPr lang="ru-RU" sz="2400" b="1" dirty="0"/>
          </a:p>
          <a:p>
            <a:pPr>
              <a:buFontTx/>
              <a:buChar char="-"/>
            </a:pPr>
            <a:r>
              <a:rPr lang="ru-RU" sz="2400" dirty="0" smtClean="0"/>
              <a:t>правильное выполнение человеком манипуляций (одежда «по сезону», хранение лекарств по инструкции и т.д.).</a:t>
            </a:r>
          </a:p>
          <a:p>
            <a:r>
              <a:rPr lang="ru-RU" sz="2400" b="1" dirty="0" smtClean="0"/>
              <a:t>Регулярность</a:t>
            </a:r>
          </a:p>
          <a:p>
            <a:pPr algn="just">
              <a:buFontTx/>
              <a:buChar char="-"/>
              <a:tabLst>
                <a:tab pos="358775" algn="l"/>
              </a:tabLst>
            </a:pPr>
            <a:r>
              <a:rPr lang="ru-RU" sz="2400" dirty="0" smtClean="0"/>
              <a:t>привычность совершения действий (например, периодические уборка и бритье</a:t>
            </a:r>
            <a:r>
              <a:rPr lang="en-US" sz="2400" dirty="0" smtClean="0"/>
              <a:t>;</a:t>
            </a:r>
            <a:r>
              <a:rPr lang="ru-RU" sz="2400" dirty="0" smtClean="0"/>
              <a:t> человек не стал делать это реже).</a:t>
            </a:r>
          </a:p>
          <a:p>
            <a:pPr algn="just">
              <a:tabLst>
                <a:tab pos="358775" algn="l"/>
              </a:tabLst>
            </a:pPr>
            <a:r>
              <a:rPr lang="ru-RU" sz="2400" b="1" dirty="0" smtClean="0"/>
              <a:t>Полнота</a:t>
            </a:r>
          </a:p>
          <a:p>
            <a:pPr algn="just">
              <a:buFontTx/>
              <a:buChar char="-"/>
              <a:tabLst>
                <a:tab pos="358775" algn="l"/>
              </a:tabLst>
            </a:pPr>
            <a:r>
              <a:rPr lang="ru-RU" sz="2400" dirty="0" smtClean="0"/>
              <a:t>выполнение всех элементов действия (например, приготовление супа включает ряд манипуляций </a:t>
            </a:r>
            <a:r>
              <a:rPr lang="en-US" sz="2400" dirty="0" smtClean="0"/>
              <a:t>[</a:t>
            </a:r>
            <a:r>
              <a:rPr lang="ru-RU" sz="2400" dirty="0" smtClean="0"/>
              <a:t>…</a:t>
            </a:r>
            <a:r>
              <a:rPr lang="en-US" sz="2400" dirty="0" smtClean="0"/>
              <a:t>])</a:t>
            </a:r>
            <a:r>
              <a:rPr lang="ru-RU" sz="2400" dirty="0" smtClean="0"/>
              <a:t>.</a:t>
            </a:r>
          </a:p>
          <a:p>
            <a:pPr algn="just">
              <a:tabLst>
                <a:tab pos="358775" algn="l"/>
              </a:tabLst>
            </a:pPr>
            <a:r>
              <a:rPr lang="ru-RU" sz="2400" b="1" dirty="0" smtClean="0"/>
              <a:t>Нормативность</a:t>
            </a:r>
          </a:p>
          <a:p>
            <a:pPr marL="0" indent="0" algn="just">
              <a:buNone/>
              <a:tabLst>
                <a:tab pos="358775" algn="l"/>
              </a:tabLst>
            </a:pPr>
            <a:r>
              <a:rPr lang="ru-RU" sz="2400" dirty="0" smtClean="0"/>
              <a:t>- выполнение действия за разумное время (например, человек долго одевается</a:t>
            </a:r>
            <a:r>
              <a:rPr lang="ru-RU" sz="2400" dirty="0"/>
              <a:t>,</a:t>
            </a:r>
            <a:r>
              <a:rPr lang="ru-RU" sz="2400" dirty="0" smtClean="0"/>
              <a:t> долго доходит до магазина и т.д.)</a:t>
            </a: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0371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6. Осуществлять утренний и вечерний туалет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Определяется, как человек справляется с умыванием, причёсыванием, бритьём</a:t>
            </a:r>
            <a:r>
              <a:rPr lang="en-US" sz="2400" dirty="0" smtClean="0"/>
              <a:t>;</a:t>
            </a:r>
            <a:r>
              <a:rPr lang="ru-RU" sz="2400" dirty="0" smtClean="0"/>
              <a:t> насколько это соответствует его желаниям и привычкам</a:t>
            </a:r>
            <a:r>
              <a:rPr lang="en-US" sz="2400" dirty="0" smtClean="0"/>
              <a:t>;</a:t>
            </a:r>
            <a:r>
              <a:rPr lang="ru-RU" sz="2400" dirty="0" smtClean="0"/>
              <a:t> может ли он осуществлять гигиену полости рта (чистку зубов, зубных протезов), ухаживать за ногтями рук и ног.</a:t>
            </a:r>
          </a:p>
          <a:p>
            <a:pPr marL="3590925" indent="-3590925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состояние ногтей на ногах и руках (по возможности)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None/>
            </a:pPr>
            <a:r>
              <a:rPr lang="ru-RU" sz="2400" dirty="0" smtClean="0"/>
              <a:t>- заботится ли о гигиене ротовой полости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правильно ли использует гигиенические средства (мыло, шампунь, зубную пасту и т.д.).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98714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6. Осуществлять утренний и вечерний туалет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(вопросы, </a:t>
            </a:r>
            <a:r>
              <a:rPr lang="ru-RU" sz="2400" b="1" u="sng" dirty="0" smtClean="0"/>
              <a:t>демонстрация</a:t>
            </a:r>
            <a:r>
              <a:rPr lang="ru-RU" sz="2400" b="1" dirty="0" smtClean="0"/>
              <a:t>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Есть ли условия для выполнения гигиенических манипуляций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часто человек их выполняет (например, бритьё), вызывает ли это дискомфорт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Нет ли тремора рук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человек ухаживает за зубными протезами (при наличии)</a:t>
            </a:r>
            <a:r>
              <a:rPr lang="en-US" sz="2400" i="1" dirty="0" smtClean="0"/>
              <a:t>?</a:t>
            </a:r>
            <a:r>
              <a:rPr lang="ru-RU" sz="2400" i="1" dirty="0" smtClean="0"/>
              <a:t> </a:t>
            </a:r>
          </a:p>
          <a:p>
            <a:pPr marL="0" indent="0">
              <a:buNone/>
            </a:pPr>
            <a:r>
              <a:rPr lang="ru-RU" sz="2400" b="1" i="1" dirty="0" smtClean="0"/>
              <a:t>Вопросы</a:t>
            </a:r>
            <a:r>
              <a:rPr lang="en-US" sz="2400" b="1" i="1" dirty="0" smtClean="0"/>
              <a:t>: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- Как часто причёсываетесь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1347788" indent="0">
              <a:buFontTx/>
              <a:buChar char="-"/>
            </a:pPr>
            <a:r>
              <a:rPr lang="ru-RU" sz="2400" i="1" dirty="0" smtClean="0"/>
              <a:t> Какая Ваша любимая зубная паста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1347788" indent="0">
              <a:buFontTx/>
              <a:buChar char="-"/>
            </a:pPr>
            <a:r>
              <a:rPr lang="ru-RU" sz="2400" i="1" dirty="0" smtClean="0"/>
              <a:t> Чем и как бреетесь</a:t>
            </a:r>
            <a:r>
              <a:rPr lang="en-US" sz="2400" i="1" dirty="0" smtClean="0"/>
              <a:t>?</a:t>
            </a:r>
            <a:r>
              <a:rPr lang="ru-RU" sz="2400" i="1" dirty="0" smtClean="0"/>
              <a:t> </a:t>
            </a:r>
            <a:r>
              <a:rPr lang="ru-RU" sz="2400" b="1" i="1" dirty="0" smtClean="0"/>
              <a:t>Замена бритвенного станка машинкой</a:t>
            </a:r>
            <a:endParaRPr lang="ru-RU" sz="2400" i="1" dirty="0" smtClean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21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54364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6. Осуществлять утренний и вечерний туалет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22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320688"/>
              </p:ext>
            </p:extLst>
          </p:nvPr>
        </p:nvGraphicFramePr>
        <p:xfrm>
          <a:off x="1371600" y="2286000"/>
          <a:ext cx="9601200" cy="363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Самостоятельно справляется со всем, ухаживает</a:t>
                      </a:r>
                      <a:r>
                        <a:rPr lang="ru-RU" baseline="0" dirty="0" smtClean="0"/>
                        <a:t> за собой, делает это регулярно без посторонней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тремора (не справляется с бритьём,</a:t>
                      </a:r>
                      <a:r>
                        <a:rPr lang="ru-RU" baseline="0" dirty="0" smtClean="0"/>
                        <a:t> уходом за ногтями)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Тотальная зависимость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Умывается нерегулярно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Человек не понимает, что нужно</a:t>
                      </a:r>
                      <a:r>
                        <a:rPr lang="ru-RU" baseline="0" dirty="0" smtClean="0"/>
                        <a:t> сделать, зачем и в какой последовательности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Нужна</a:t>
                      </a:r>
                      <a:r>
                        <a:rPr lang="ru-RU" baseline="0" dirty="0" smtClean="0"/>
                        <a:t> помощь (принести воду, дойти до ванной)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требуются напоминание, уговоры (физическая</a:t>
                      </a:r>
                      <a:r>
                        <a:rPr lang="ru-RU" b="0" baseline="0" dirty="0" smtClean="0"/>
                        <a:t> помощь не требуется, только побуждение)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034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7. Мыться (в ванной комнате, в душе, бане, ином приспособленном месте)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человека осуществлять общую гигиену тела, включая мытьё головы, в ванной, душе, бане, ином приспособленном месте</a:t>
            </a:r>
          </a:p>
          <a:p>
            <a:pPr marL="0" indent="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условия, где моется человек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приспособлено ли место к его физическому состоянию (может ли человек самостоятельно перешагнуть высокий борт ванной)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есть ли средства гигиены, полотенце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насколько далеко место купания от жилой комнаты.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79084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7. Мыться (в ванной комнате, в душе, бане, ином приспособленном месте)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(вопросы, </a:t>
            </a:r>
            <a:r>
              <a:rPr lang="ru-RU" sz="2400" b="1" u="sng" dirty="0" smtClean="0"/>
              <a:t>демонстрация</a:t>
            </a:r>
            <a:r>
              <a:rPr lang="ru-RU" sz="2400" b="1" dirty="0" smtClean="0"/>
              <a:t>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Требуется ли человеку отдых после мытья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часто он моется (например, месяц не моется, ждёт прихода дочери)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Делал бы он это чаще, если бы была возможность (реже моется или частями)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endParaRPr lang="ru-RU" sz="2400" i="1" dirty="0" smtClean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20915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7. Мыться (в ванной комнате, в душе, бане, ином приспособленном месте)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25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482103"/>
              </p:ext>
            </p:extLst>
          </p:nvPr>
        </p:nvGraphicFramePr>
        <p:xfrm>
          <a:off x="1477478" y="1775861"/>
          <a:ext cx="9601200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 smtClean="0"/>
                        <a:t>Моет себя полностью, регулярно, правильно, без риска для жизни и здоровья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Нужно помыть определённую</a:t>
                      </a:r>
                      <a:r>
                        <a:rPr lang="ru-RU" baseline="0" dirty="0" smtClean="0"/>
                        <a:t> часть тела (например, верх поднимать не может)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Купание</a:t>
                      </a:r>
                      <a:r>
                        <a:rPr lang="ru-RU" baseline="0" dirty="0" smtClean="0"/>
                        <a:t> в ванной-кровати</a:t>
                      </a:r>
                      <a:r>
                        <a:rPr lang="en-US" baseline="0" dirty="0" smtClean="0"/>
                        <a:t>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Нужно</a:t>
                      </a:r>
                      <a:r>
                        <a:rPr lang="ru-RU" baseline="0" dirty="0" smtClean="0"/>
                        <a:t> подготовить воду нужной температуры (нагреть и донести ведро с водой)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Совсем</a:t>
                      </a:r>
                      <a:r>
                        <a:rPr lang="ru-RU" baseline="0" dirty="0" smtClean="0"/>
                        <a:t> не принимает участие в процессе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Нужна помощь, устаёт, не хватает</a:t>
                      </a:r>
                      <a:r>
                        <a:rPr lang="ru-RU" baseline="0" dirty="0" smtClean="0"/>
                        <a:t> сил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понимает, что нужно мыться</a:t>
                      </a:r>
                      <a:r>
                        <a:rPr lang="ru-RU" baseline="0" dirty="0" smtClean="0"/>
                        <a:t> (неряшливость)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Моется</a:t>
                      </a:r>
                      <a:r>
                        <a:rPr lang="ru-RU" baseline="0" dirty="0" smtClean="0"/>
                        <a:t> реже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Боится мыться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нужно уговорить, напомнить, «подкупить» вкусным, уверяет, что помылся, моется водой без средств</a:t>
                      </a:r>
                      <a:r>
                        <a:rPr lang="ru-RU" b="0" baseline="0" dirty="0" smtClean="0"/>
                        <a:t> гигиены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946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8. Контролировать мочеиспускание и (или) дефекацию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наличие проблем с контролем функций тазовых органов (недержание мочи или кала, запоры и т.д.).</a:t>
            </a:r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наличие </a:t>
            </a:r>
            <a:r>
              <a:rPr lang="ru-RU" sz="2400" dirty="0" err="1" smtClean="0"/>
              <a:t>стомы</a:t>
            </a:r>
            <a:r>
              <a:rPr lang="ru-RU" sz="2400" dirty="0" smtClean="0"/>
              <a:t> или катетера (не всегда очевидно)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наличие абсорбирующего белья, которым пользуется человек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расположение санитарного кресла.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28014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8. Контролировать мочеиспускание и (или) дефекацию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(вопросы)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вы пользуетесь помещением туалета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Чувствуете ли вы момент, когда хотите пойти в туалет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Были ли у вас хирургические вмешательства, вводили ли катетер или выводили ли </a:t>
            </a:r>
            <a:r>
              <a:rPr lang="ru-RU" sz="2400" i="1" dirty="0" err="1" smtClean="0"/>
              <a:t>стому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endParaRPr lang="ru-RU" sz="2400" i="1" dirty="0" smtClean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9939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8. Контролировать мочеиспускание и (или) дефекацию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28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401614"/>
              </p:ext>
            </p:extLst>
          </p:nvPr>
        </p:nvGraphicFramePr>
        <p:xfrm>
          <a:off x="1371600" y="1852864"/>
          <a:ext cx="960120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Осознаёт</a:t>
                      </a:r>
                      <a:r>
                        <a:rPr lang="ru-RU" baseline="0" dirty="0" smtClean="0"/>
                        <a:t> позывы, не испытывает проблем с недержанием, озвучивает свою потребность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всегда успевает занять туалет, но испытывает</a:t>
                      </a:r>
                      <a:r>
                        <a:rPr lang="ru-RU" baseline="0" dirty="0" smtClean="0"/>
                        <a:t> потребность и может её озвучить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Тотальное недержание, в </a:t>
                      </a:r>
                      <a:r>
                        <a:rPr lang="ru-RU" dirty="0" err="1" smtClean="0"/>
                        <a:t>т.ч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стома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катетер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Нужна</a:t>
                      </a:r>
                      <a:r>
                        <a:rPr lang="ru-RU" baseline="0" dirty="0" smtClean="0"/>
                        <a:t> помощь (высадить), чтобы воспользоваться туалетом (в </a:t>
                      </a:r>
                      <a:r>
                        <a:rPr lang="ru-RU" baseline="0" dirty="0" err="1" smtClean="0"/>
                        <a:t>т.ч</a:t>
                      </a:r>
                      <a:r>
                        <a:rPr lang="ru-RU" baseline="0" dirty="0" smtClean="0"/>
                        <a:t>. прикроватным)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Не ощущает позывы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может сообщить</a:t>
                      </a:r>
                      <a:r>
                        <a:rPr lang="ru-RU" baseline="0" dirty="0" smtClean="0"/>
                        <a:t> о позыве голосом, но может подать сигнал, какое-то время терпеть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Ситуативное недержание (переохлаждение)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212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3200" b="1" dirty="0" smtClean="0"/>
              <a:t>9. Пользоваться туалетом (абсорбирующим бельём)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пользоваться туалетной комнатой (унитазом) либо кресло-стулом с санитарным оснащением, подкладным судном с помощью или без. Способность самостоятельно опорожнить и очистить (мыть, дезинфицировать) судно из санитарного кресла. Способность пользоваться абсорбирующим бельём.</a:t>
            </a:r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наличие приспособлений в туалетной комнате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наличие в доме абсорбирующего белья.</a:t>
            </a:r>
          </a:p>
          <a:p>
            <a:pPr marL="3676650" indent="0">
              <a:buFontTx/>
              <a:buChar char="-"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Вопросы из тем №8 - № 10 задаём </a:t>
            </a:r>
            <a:r>
              <a:rPr lang="ru-RU" sz="2400" b="1" dirty="0" smtClean="0"/>
              <a:t>в комплексе</a:t>
            </a:r>
            <a:r>
              <a:rPr lang="ru-RU" sz="2400" dirty="0" smtClean="0"/>
              <a:t>! После того, как расположим человека к себе</a:t>
            </a: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29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1709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/>
          <a:lstStyle/>
          <a:p>
            <a:r>
              <a:rPr lang="ru-RU" b="1" dirty="0" smtClean="0"/>
              <a:t>1. Готовить горячую пищу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человека готовить горячую пищу (обеспечивать себя питанием) на все трапезы в течение дня</a:t>
            </a:r>
          </a:p>
          <a:p>
            <a:pPr marL="0" indent="0">
              <a:buNone/>
            </a:pPr>
            <a:r>
              <a:rPr lang="ru-RU" sz="2400" b="1" dirty="0"/>
              <a:t>Способы оценки</a:t>
            </a:r>
            <a:r>
              <a:rPr lang="en-US" sz="2400" b="1" dirty="0"/>
              <a:t>:</a:t>
            </a:r>
            <a:r>
              <a:rPr lang="ru-RU" sz="2400" b="1" dirty="0"/>
              <a:t>  </a:t>
            </a:r>
            <a:r>
              <a:rPr lang="ru-RU" sz="2400" dirty="0"/>
              <a:t>наблюдение, опрос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- </a:t>
            </a:r>
            <a:r>
              <a:rPr lang="ru-RU" sz="2400" dirty="0" smtClean="0"/>
              <a:t>наличие (состояние) посуды и плиты</a:t>
            </a:r>
            <a:r>
              <a:rPr lang="en-US" sz="2400" dirty="0" smtClean="0"/>
              <a:t>;</a:t>
            </a:r>
            <a:endParaRPr lang="ru-RU" sz="2400" b="1" dirty="0" smtClean="0"/>
          </a:p>
          <a:p>
            <a:pPr marL="0" indent="3592513">
              <a:buNone/>
            </a:pPr>
            <a:r>
              <a:rPr lang="ru-RU" sz="2400" dirty="0" smtClean="0"/>
              <a:t>- увеличение</a:t>
            </a:r>
            <a:r>
              <a:rPr lang="en-US" sz="2400" dirty="0" smtClean="0"/>
              <a:t>/</a:t>
            </a:r>
            <a:r>
              <a:rPr lang="ru-RU" sz="2400" dirty="0" smtClean="0"/>
              <a:t>уменьшение массы тела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592513" indent="0">
              <a:buFontTx/>
              <a:buChar char="-"/>
            </a:pPr>
            <a:r>
              <a:rPr lang="ru-RU" sz="2400" dirty="0" smtClean="0"/>
              <a:t> наличие доступа к продуктам (подпол, расстояние до холодильника)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0" indent="3592513">
              <a:buNone/>
            </a:pPr>
            <a:r>
              <a:rPr lang="ru-RU" sz="2400" dirty="0" smtClean="0"/>
              <a:t>- функциональность рук (тремор, травмы).</a:t>
            </a:r>
          </a:p>
          <a:p>
            <a:pPr marL="0" indent="3592513">
              <a:buNone/>
            </a:pP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308555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9. Пользоваться туалетом (абсорбирующим бельём)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(вопросы, наблюдение)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Удобно ли человеку пользоваться туалетом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Сколько раз вы встаёте ночью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Что делает человек после позыва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Кто помогает в смене абсорбирующего белья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часто надевают абсорбирующее бельё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/>
              <a:t>Какие средства использует (например, банки)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/>
              <a:t>Есть ли насадки в туалете на унитаз</a:t>
            </a:r>
          </a:p>
          <a:p>
            <a:pPr>
              <a:buFontTx/>
              <a:buChar char="-"/>
            </a:pPr>
            <a:endParaRPr lang="ru-RU" sz="2400" i="1" dirty="0" smtClean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1168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9. Пользоваться туалетом (абсорбирующим бельём)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31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090519"/>
              </p:ext>
            </p:extLst>
          </p:nvPr>
        </p:nvGraphicFramePr>
        <p:xfrm>
          <a:off x="1371600" y="1586088"/>
          <a:ext cx="9601200" cy="509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Использует</a:t>
                      </a:r>
                      <a:r>
                        <a:rPr lang="ru-RU" baseline="0" dirty="0" smtClean="0"/>
                        <a:t> ночью прикроватный туалет, но днём дезинфицирует сам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Испытывает трудности с поворотом</a:t>
                      </a:r>
                      <a:r>
                        <a:rPr lang="ru-RU" baseline="0" dirty="0" smtClean="0"/>
                        <a:t> (разворотом) в туалетной комнате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может воспользоваться (травма)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Человек доходит до туалета сам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справляется с наклеиванием урологических прокладок (тремор)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Всё выполняют за человеком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Регулярно пользуется туалетом, меняет абсорбирующее бельё – самостоятельно, за нормативное время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Может самостоятельно снять</a:t>
                      </a:r>
                      <a:r>
                        <a:rPr lang="ru-RU" baseline="0" dirty="0" smtClean="0"/>
                        <a:t>, но надеть не может, и наоборот</a:t>
                      </a:r>
                      <a:endParaRPr lang="ru-RU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снимает </a:t>
                      </a:r>
                      <a:r>
                        <a:rPr lang="ru-RU" b="0" dirty="0" err="1" smtClean="0"/>
                        <a:t>абсорб.бельё</a:t>
                      </a:r>
                      <a:r>
                        <a:rPr lang="ru-RU" b="0" dirty="0" smtClean="0"/>
                        <a:t>, рвут,</a:t>
                      </a:r>
                      <a:r>
                        <a:rPr lang="ru-RU" b="0" baseline="0" dirty="0" smtClean="0"/>
                        <a:t> ходят в неположенном месте</a:t>
                      </a:r>
                      <a:endParaRPr lang="ru-RU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Слишком низкий</a:t>
                      </a:r>
                      <a:r>
                        <a:rPr lang="ru-RU" baseline="0" dirty="0" smtClean="0"/>
                        <a:t> унитаз</a:t>
                      </a:r>
                      <a:endParaRPr lang="ru-RU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стирает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b="0" baseline="0" dirty="0" err="1" smtClean="0"/>
                        <a:t>уролог.прокладки</a:t>
                      </a:r>
                      <a:r>
                        <a:rPr lang="ru-RU" b="0" baseline="0" dirty="0" smtClean="0"/>
                        <a:t>, использует туалетную бумагу вместо них</a:t>
                      </a:r>
                      <a:r>
                        <a:rPr lang="en-US" b="0" baseline="0" dirty="0" smtClean="0"/>
                        <a:t>;</a:t>
                      </a:r>
                      <a:r>
                        <a:rPr lang="ru-RU" b="0" baseline="0" dirty="0" smtClean="0"/>
                        <a:t> режет </a:t>
                      </a:r>
                      <a:r>
                        <a:rPr lang="ru-RU" b="0" baseline="0" dirty="0" err="1" smtClean="0"/>
                        <a:t>абсорб.бельё</a:t>
                      </a:r>
                      <a:r>
                        <a:rPr lang="ru-RU" b="0" baseline="0" dirty="0" smtClean="0"/>
                        <a:t> на части (экономия)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1340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3200" b="1" dirty="0" smtClean="0"/>
              <a:t>10. Осуществлять гигиену после опорожнения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выполнять гигиену после опорожнения.</a:t>
            </a:r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наличие туалета и туалетной бумаги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характерный запах в доме или от самого человека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чистоту рук и ногтевых пластин.</a:t>
            </a:r>
          </a:p>
          <a:p>
            <a:pPr marL="0" indent="0">
              <a:buNone/>
            </a:pPr>
            <a:r>
              <a:rPr lang="ru-RU" sz="2400" b="1" dirty="0"/>
              <a:t>Способы оценки (вопросы, наблюдение)</a:t>
            </a:r>
            <a:r>
              <a:rPr lang="en-US" sz="2400" b="1" dirty="0"/>
              <a:t>:</a:t>
            </a:r>
            <a:endParaRPr lang="ru-RU" sz="2400" dirty="0"/>
          </a:p>
          <a:p>
            <a:pPr>
              <a:buFontTx/>
              <a:buChar char="-"/>
            </a:pPr>
            <a:r>
              <a:rPr lang="ru-RU" sz="2400" i="1" dirty="0" smtClean="0"/>
              <a:t>Можете ли осуществить гигиену после туалета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Нужна ли Вам помощь</a:t>
            </a:r>
            <a:r>
              <a:rPr lang="en-US" sz="2400" i="1" dirty="0" smtClean="0"/>
              <a:t>?</a:t>
            </a:r>
            <a:endParaRPr lang="ru-RU" sz="2400" i="1" dirty="0"/>
          </a:p>
          <a:p>
            <a:pPr>
              <a:buFontTx/>
              <a:buChar char="-"/>
            </a:pPr>
            <a:r>
              <a:rPr lang="ru-RU" sz="2400" i="1" dirty="0" smtClean="0"/>
              <a:t>Как справляетесь с использованием туалетной бумаги</a:t>
            </a:r>
            <a:r>
              <a:rPr lang="en-US" sz="2400" i="1" dirty="0" smtClean="0"/>
              <a:t>?</a:t>
            </a:r>
            <a:endParaRPr lang="ru-RU" sz="2400" i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1027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10. Осуществлять гигиену после опорожнения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33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43376"/>
              </p:ext>
            </p:extLst>
          </p:nvPr>
        </p:nvGraphicFramePr>
        <p:xfrm>
          <a:off x="1371600" y="2286000"/>
          <a:ext cx="9601200" cy="299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Осуществляет гигиену без посторонней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Нужна некоторая помощь (подать, нарвать туалетную бумагу, подготовить воду, подать влажные салфетки)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Не понимает когда и как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Понимает, что это важно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0" baseline="0" dirty="0" smtClean="0"/>
                        <a:t>нужно напоминание, пытается использовать средства гигиены несколько раз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Использует</a:t>
                      </a:r>
                      <a:r>
                        <a:rPr lang="ru-RU" baseline="0" dirty="0" smtClean="0"/>
                        <a:t> те способы гигиены, к которым он привык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225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3200" b="1" dirty="0" smtClean="0"/>
              <a:t>11. Менять положение тела, ложиться, садиться, вставать с кровати на ноги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и возможность изменять положение тела в горизонтальное положение, переворачиваться, приподниматься, садиться в кровати, вставать на ноги. И выполнять те же действия в обратном порядке.</a:t>
            </a:r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то, какими предметами окружена кровать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насколько легко человек садиться в кровати, ложиться в кровати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может ли удержать положение тела без опор.</a:t>
            </a:r>
          </a:p>
          <a:p>
            <a:pPr marL="0" indent="0">
              <a:buNone/>
            </a:pPr>
            <a:r>
              <a:rPr lang="ru-RU" sz="2400" b="1" dirty="0" smtClean="0"/>
              <a:t>Демонстрация</a:t>
            </a:r>
            <a:r>
              <a:rPr lang="en-US" sz="2400" b="1" dirty="0" smtClean="0"/>
              <a:t>: </a:t>
            </a:r>
            <a:r>
              <a:rPr lang="ru-RU" sz="2400" dirty="0" smtClean="0"/>
              <a:t>попросить человека сесть в кровати, встать на ноги.</a:t>
            </a:r>
          </a:p>
          <a:p>
            <a:pPr marL="0" indent="0">
              <a:buNone/>
            </a:pPr>
            <a:r>
              <a:rPr lang="ru-RU" sz="2400" b="1" dirty="0" smtClean="0"/>
              <a:t>Смотрим</a:t>
            </a:r>
            <a:r>
              <a:rPr lang="en-US" sz="2400" b="1" dirty="0" smtClean="0"/>
              <a:t>: </a:t>
            </a:r>
            <a:r>
              <a:rPr lang="ru-RU" sz="2400" dirty="0" smtClean="0"/>
              <a:t>не падает ли человек, может ли он опустить ноги на пол и опереться.</a:t>
            </a:r>
            <a:endParaRPr lang="ru-RU" sz="2400" b="1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7865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11. Менять положение тела, ложиться, садиться, вставать с кровати на ноги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35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460838"/>
              </p:ext>
            </p:extLst>
          </p:nvPr>
        </p:nvGraphicFramePr>
        <p:xfrm>
          <a:off x="1371600" y="2286000"/>
          <a:ext cx="9601200" cy="408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Нет ограничений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Одна рука ослаблена (после инсульта) – не выполняет действие</a:t>
                      </a:r>
                      <a:r>
                        <a:rPr lang="ru-RU" baseline="0" dirty="0" smtClean="0"/>
                        <a:t> или выполняет за ненормативное время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Совершенно зависим</a:t>
                      </a:r>
                      <a:r>
                        <a:rPr lang="en-US" dirty="0" smtClean="0"/>
                        <a:t>:</a:t>
                      </a:r>
                      <a:r>
                        <a:rPr lang="ru-RU" dirty="0" smtClean="0"/>
                        <a:t> требуется</a:t>
                      </a:r>
                      <a:r>
                        <a:rPr lang="ru-RU" baseline="0" dirty="0" smtClean="0"/>
                        <a:t> позиционирование, профилактика пролежней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 полноты действия</a:t>
                      </a:r>
                      <a:r>
                        <a:rPr lang="en-US" dirty="0" smtClean="0"/>
                        <a:t>:</a:t>
                      </a:r>
                      <a:r>
                        <a:rPr lang="ru-RU" dirty="0" smtClean="0"/>
                        <a:t> может сесть, но самостоятельно</a:t>
                      </a:r>
                      <a:r>
                        <a:rPr lang="ru-RU" baseline="0" dirty="0" smtClean="0"/>
                        <a:t> опустить ноги на пол нет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0" baseline="0" dirty="0" smtClean="0"/>
                        <a:t>е</a:t>
                      </a:r>
                      <a:r>
                        <a:rPr lang="ru-RU" dirty="0" smtClean="0"/>
                        <a:t>сть</a:t>
                      </a:r>
                      <a:r>
                        <a:rPr lang="ru-RU" baseline="0" dirty="0" smtClean="0"/>
                        <a:t> медицинские рекомендации не переворачиваться, но человек не понимает, не соблюдает рекомендации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336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3200" b="1" dirty="0" smtClean="0"/>
              <a:t>12. Пересаживаться с кровати на стул (кресло, кресло-коляску, диван) и обратно, сидеть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434473" cy="466482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человека пересаживаться на другую поверхность, в то время, когда ему захочется.</a:t>
            </a:r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способность сидеть длительное время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практические навыки использования кресла-коляски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разность уровня между кроватью и креслом.</a:t>
            </a:r>
          </a:p>
          <a:p>
            <a:pPr marL="0" indent="0">
              <a:buNone/>
            </a:pPr>
            <a:r>
              <a:rPr lang="ru-RU" sz="2400" b="1" dirty="0" smtClean="0"/>
              <a:t>Способы оценки</a:t>
            </a:r>
            <a:r>
              <a:rPr lang="en-US" sz="2400" b="1" dirty="0" smtClean="0"/>
              <a:t>:</a:t>
            </a:r>
            <a:endParaRPr lang="ru-RU" sz="2400" b="1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Как часто человек покидает кровать и проводит время на стуле (кресле)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Как долго может находиться сидя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Какое у Вас любимое место</a:t>
            </a:r>
            <a:r>
              <a:rPr lang="en-US" sz="2400" dirty="0" smtClean="0"/>
              <a:t>?</a:t>
            </a:r>
            <a:r>
              <a:rPr lang="ru-RU" sz="2400" dirty="0" smtClean="0"/>
              <a:t> Не падаете ли</a:t>
            </a:r>
            <a:r>
              <a:rPr lang="en-US" sz="2400" dirty="0" smtClean="0"/>
              <a:t>?</a:t>
            </a:r>
            <a:r>
              <a:rPr lang="ru-RU" sz="2400" dirty="0" smtClean="0"/>
              <a:t> Не боитесь ли пересаживаться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 marL="457200" indent="-457200">
              <a:buAutoNum type="arabicPeriod"/>
            </a:pPr>
            <a:endParaRPr lang="ru-RU" sz="2400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05599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12. Пересаживаться с кровати на стул (кресло, кресло-коляску, диван) и обратно, сидеть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37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16798"/>
              </p:ext>
            </p:extLst>
          </p:nvPr>
        </p:nvGraphicFramePr>
        <p:xfrm>
          <a:off x="1371600" y="1812544"/>
          <a:ext cx="960120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Нормативно, полно, правильно, регулярно пересаживается и сидит.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Пересесть может, но долго сидеть нет</a:t>
                      </a:r>
                      <a:endParaRPr lang="ru-RU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 smtClean="0"/>
                        <a:t>Человека нужно пересаживать, обкладывать подушками, чтобы не упал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Не испытывает боли и дискомфорта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Нужно подстраховывать</a:t>
                      </a:r>
                      <a:r>
                        <a:rPr lang="ru-RU" baseline="0" dirty="0" smtClean="0"/>
                        <a:t> при пересаживании (угроза падений)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 пересесть, но не везде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Требуется</a:t>
                      </a:r>
                      <a:r>
                        <a:rPr lang="ru-RU" baseline="0" dirty="0" smtClean="0"/>
                        <a:t> физическая помощь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подбадривать, уговаривать, напоминать (поставить кресло-коляску</a:t>
                      </a:r>
                      <a:r>
                        <a:rPr lang="ru-RU" b="0" baseline="0" dirty="0" smtClean="0"/>
                        <a:t> на тормоз)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020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3200" b="1" dirty="0" smtClean="0"/>
              <a:t>13. Передвигаться по дому без или с помощью ТСР (иных вспомогательных приспособлений)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человека </a:t>
            </a:r>
            <a:r>
              <a:rPr lang="ru-RU" sz="2400" dirty="0" smtClean="0"/>
              <a:t>передвигается по квартире (дому) самостоятельно или с помощью ТСР.</a:t>
            </a:r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опирается о стену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держится ли за мебель или поручни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устаёт (делает передышку)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пользуется ли ТСР, их исправность.</a:t>
            </a:r>
          </a:p>
          <a:p>
            <a:pPr marL="3676650" indent="0">
              <a:buFontTx/>
              <a:buChar char="-"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Хорошо подобранное ТСР может компенсировать дефицит</a:t>
            </a: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38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311286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13. Передвигаться по дому без или с помощью ТСР (иных вспомогательных приспособлений)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(вопросы, наблюдение)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часто человек в течение дня передвигается по квартире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Какие помещения для него не доступны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0" indent="0">
              <a:buNone/>
            </a:pPr>
            <a:r>
              <a:rPr lang="ru-RU" sz="2400" b="1" dirty="0" smtClean="0"/>
              <a:t>Оцениваем</a:t>
            </a:r>
            <a:r>
              <a:rPr lang="en-US" sz="2400" b="1" dirty="0" smtClean="0"/>
              <a:t>: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dirty="0" smtClean="0"/>
              <a:t>дверные проёмы, полы, высота порогов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исправность ТСР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используют вместо ТСР другие предметы (компьютерный стул вместо ходунков).</a:t>
            </a:r>
          </a:p>
          <a:p>
            <a:pPr marL="0" indent="0">
              <a:buNone/>
            </a:pPr>
            <a:r>
              <a:rPr lang="ru-RU" sz="2400" b="1" dirty="0" smtClean="0"/>
              <a:t>Можем попросить показать квартиру – чтобы оцениваем мобильность!</a:t>
            </a:r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39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7929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/>
          <a:lstStyle/>
          <a:p>
            <a:r>
              <a:rPr lang="ru-RU" b="1" dirty="0" smtClean="0"/>
              <a:t>1. Готовить горячую пищу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7434943" cy="4664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</a:t>
            </a:r>
            <a:r>
              <a:rPr lang="en-US" sz="2400" b="1" dirty="0" smtClean="0"/>
              <a:t>:</a:t>
            </a:r>
            <a:r>
              <a:rPr lang="ru-RU" sz="2400" b="1" dirty="0" smtClean="0"/>
              <a:t>  </a:t>
            </a:r>
            <a:r>
              <a:rPr lang="ru-RU" sz="2400" dirty="0" smtClean="0"/>
              <a:t>наблюдение, опрос</a:t>
            </a:r>
          </a:p>
          <a:p>
            <a:pPr>
              <a:buFontTx/>
              <a:buChar char="-"/>
            </a:pPr>
            <a:r>
              <a:rPr lang="ru-RU" sz="2400" i="1" dirty="0" smtClean="0"/>
              <a:t>Как человек обычно питается в последнее время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Из чего обычно состоит ваш обед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Что вы ели сегодня на завтрак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давно вы ели горячее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Кто готовит</a:t>
            </a:r>
            <a:r>
              <a:rPr lang="ru-RU" sz="2400" i="1" dirty="0"/>
              <a:t> </a:t>
            </a:r>
            <a:r>
              <a:rPr lang="ru-RU" sz="2400" i="1" dirty="0" smtClean="0"/>
              <a:t>(помогает)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Какое любимое блюдо и т.д.</a:t>
            </a:r>
            <a:endParaRPr lang="ru-RU" sz="2400" i="1" dirty="0"/>
          </a:p>
          <a:p>
            <a:pPr marL="0" indent="0">
              <a:buNone/>
            </a:pPr>
            <a:r>
              <a:rPr lang="ru-RU" sz="2400" b="1" i="1" u="sng" dirty="0" smtClean="0"/>
              <a:t>Изменение </a:t>
            </a:r>
            <a:r>
              <a:rPr lang="ru-RU" sz="2400" b="1" i="1" u="sng" dirty="0"/>
              <a:t>пищевых </a:t>
            </a:r>
            <a:r>
              <a:rPr lang="ru-RU" sz="2400" b="1" i="1" u="sng" dirty="0" smtClean="0"/>
              <a:t>привычек</a:t>
            </a:r>
            <a:r>
              <a:rPr lang="en-US" sz="2400" b="1" u="sng" dirty="0"/>
              <a:t> </a:t>
            </a:r>
            <a:r>
              <a:rPr lang="en-US" sz="3600" b="1" u="sng" dirty="0"/>
              <a:t>?</a:t>
            </a:r>
            <a:r>
              <a:rPr lang="ru-RU" sz="1800" b="1" i="1" u="sng" dirty="0"/>
              <a:t> </a:t>
            </a:r>
            <a:endParaRPr lang="ru-RU" sz="3600" b="1" i="1" dirty="0" smtClean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58943" y="1825625"/>
            <a:ext cx="27103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Когнитивные нарушения</a:t>
            </a:r>
            <a:r>
              <a:rPr lang="en-US" sz="2400" b="1" dirty="0" smtClean="0"/>
              <a:t>:</a:t>
            </a:r>
            <a:endParaRPr lang="ru-RU" sz="24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Напоминание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Побуждение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Контроль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66323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13. Передвигаться по дому без или с помощью ТСР (иных вспомогательных приспособлений)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40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137037"/>
              </p:ext>
            </p:extLst>
          </p:nvPr>
        </p:nvGraphicFramePr>
        <p:xfrm>
          <a:off x="1371600" y="2286000"/>
          <a:ext cx="9601200" cy="247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16435427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861516799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331892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1803744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Передвигается</a:t>
                      </a:r>
                      <a:r>
                        <a:rPr lang="ru-RU" baseline="0" dirty="0" smtClean="0"/>
                        <a:t> самостоятельно, все помещения для него доступны, нормативно по времени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Нужно подстраховывать</a:t>
                      </a:r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Вообще не ходит, либо</a:t>
                      </a:r>
                      <a:r>
                        <a:rPr lang="ru-RU" baseline="0" dirty="0" smtClean="0"/>
                        <a:t> «возят на кресле-коляске» (самостоятельно передвигается)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75033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Помощь с преодолением</a:t>
                      </a:r>
                      <a:r>
                        <a:rPr lang="ru-RU" baseline="0" dirty="0" smtClean="0"/>
                        <a:t> порогов и узких проёмов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88503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Ходит «по стенке, присаживается отдохнуть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57606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Были эпизоды падений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3849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2781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 smtClean="0"/>
              <a:t>14. Выходить на улицу, пользоваться общественным транспортом, уезжать из дома и возвращаться обратно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человека самостоятельно выходить из дома, преодолевать лестничные пролёты, пользоваться лифтом. Способность человека уходить (уезжать) на достаточное расстояние от дома и возвращаться обратно без риска для себя.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</a:t>
            </a:r>
            <a:r>
              <a:rPr lang="ru-RU" sz="2400" dirty="0" smtClean="0"/>
              <a:t>выходит ли на улицу и насколько регулярно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имеется ли в прихожей одежда и обувь в соответствии с сезоном года.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Способы оценки</a:t>
            </a:r>
            <a:r>
              <a:rPr lang="en-US" sz="2400" b="1" dirty="0" smtClean="0"/>
              <a:t>: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dirty="0" smtClean="0"/>
              <a:t>Когда в последний раз вы выходили на улицу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Как часто (раз в неделю, раз в год)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С чем связана трудность при выходе из дома</a:t>
            </a:r>
            <a:r>
              <a:rPr lang="en-US" sz="2400" dirty="0" smtClean="0"/>
              <a:t>?</a:t>
            </a: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41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826965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14. Выходить на улицу, пользоваться общественным транспортом, уезжать из дома и возвращаться обратно</a:t>
            </a:r>
            <a:endParaRPr lang="ru-RU" sz="28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42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991911"/>
              </p:ext>
            </p:extLst>
          </p:nvPr>
        </p:nvGraphicFramePr>
        <p:xfrm>
          <a:off x="1371600" y="2286000"/>
          <a:ext cx="9601200" cy="418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Если человек передвигается на кресле-коляске, но благодаря пандусу выходит на улицу самостоятельно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Требуется вывезти человека из подъезда, далее человек передвигается самостоятельно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Парализован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 теряется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 ходить, устаёт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Вывозим человека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Выходит на улицу хотя бы 1</a:t>
                      </a:r>
                      <a:r>
                        <a:rPr lang="ru-RU" baseline="0" dirty="0" smtClean="0"/>
                        <a:t> раз в неделю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пользуется общественным</a:t>
                      </a:r>
                      <a:r>
                        <a:rPr lang="ru-RU" baseline="0" dirty="0" smtClean="0"/>
                        <a:t> транспортом, но по своему двору передвигается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Выходит только на балкон, крыльцо, во двор частного дома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ru-RU" b="1" baseline="0" dirty="0" smtClean="0"/>
                        <a:t> р.</a:t>
                      </a:r>
                      <a:r>
                        <a:rPr lang="en-US" b="1" baseline="0" dirty="0" smtClean="0"/>
                        <a:t>: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0" baseline="0" dirty="0" smtClean="0"/>
                        <a:t>выходит, но может потеряться</a:t>
                      </a:r>
                      <a:r>
                        <a:rPr lang="en-US" b="0" baseline="0" dirty="0" smtClean="0"/>
                        <a:t>;</a:t>
                      </a:r>
                      <a:r>
                        <a:rPr lang="ru-RU" b="0" baseline="0" dirty="0" smtClean="0"/>
                        <a:t> «заученный маршрут»</a:t>
                      </a:r>
                      <a:r>
                        <a:rPr lang="en-US" b="0" baseline="0" dirty="0" smtClean="0"/>
                        <a:t>;</a:t>
                      </a:r>
                      <a:r>
                        <a:rPr lang="ru-RU" b="0" baseline="0" dirty="0" smtClean="0"/>
                        <a:t> нужно сопровождать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ru-RU" b="1" baseline="0" dirty="0" smtClean="0"/>
                        <a:t> р.</a:t>
                      </a:r>
                      <a:r>
                        <a:rPr lang="en-US" b="1" baseline="0" dirty="0" smtClean="0"/>
                        <a:t>:</a:t>
                      </a:r>
                      <a:r>
                        <a:rPr lang="ru-RU" b="1" baseline="0" dirty="0" smtClean="0"/>
                        <a:t>  </a:t>
                      </a:r>
                      <a:r>
                        <a:rPr lang="ru-RU" b="0" baseline="0" dirty="0" smtClean="0"/>
                        <a:t>родственники запирают в комнате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7310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400" b="1" dirty="0" smtClean="0"/>
              <a:t>15. Понимать обращённую речь, понятно излагать мысли в доступной форме, используя речь, жесты, мимику, письмо, картинки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человека к общению, 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с помощью альтернативной или вспомогательной коммуникации.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</a:t>
            </a:r>
            <a:r>
              <a:rPr lang="ru-RU" sz="2400" dirty="0" smtClean="0"/>
              <a:t>понимает ли человек цель нашего визита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осознанно ли участвует в демонстрации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речь имеет смысл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насколько громко включе</a:t>
            </a:r>
            <a:r>
              <a:rPr lang="ru-RU" sz="2400" dirty="0" smtClean="0"/>
              <a:t>н телевизор, радио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просит говорить громче, сесть с другой стороны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пользуется ли слуховым аппаратом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Способы оценки</a:t>
            </a:r>
            <a:r>
              <a:rPr lang="en-US" sz="2400" b="1" dirty="0" smtClean="0"/>
              <a:t>:</a:t>
            </a:r>
            <a:r>
              <a:rPr lang="ru-RU" sz="2400" b="1" dirty="0" smtClean="0"/>
              <a:t> </a:t>
            </a:r>
            <a:r>
              <a:rPr lang="ru-RU" sz="2400" u="sng" dirty="0" smtClean="0"/>
              <a:t>общение (обоюдное)</a:t>
            </a:r>
            <a:endParaRPr lang="ru-RU" sz="2400" b="1" u="sng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758625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400" b="1" dirty="0"/>
              <a:t>15. Понимать обращённую речь, понятно излагать мысли в доступной форме, используя речь, жесты, мимику, письмо, картинки</a:t>
            </a:r>
            <a:endParaRPr lang="ru-RU" sz="24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44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239129"/>
              </p:ext>
            </p:extLst>
          </p:nvPr>
        </p:nvGraphicFramePr>
        <p:xfrm>
          <a:off x="1371600" y="2005267"/>
          <a:ext cx="9601200" cy="427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4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 smtClean="0"/>
                        <a:t>Всё слышит,</a:t>
                      </a:r>
                      <a:r>
                        <a:rPr lang="ru-RU" baseline="0" dirty="0" smtClean="0"/>
                        <a:t> понимает, участвует в коммуникации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Есть слуховой аппарат</a:t>
                      </a:r>
                      <a:r>
                        <a:rPr lang="en-US" dirty="0" smtClean="0"/>
                        <a:t>;</a:t>
                      </a:r>
                      <a:r>
                        <a:rPr lang="ru-RU" baseline="0" dirty="0" smtClean="0"/>
                        <a:t> то надевает, то нет (нет регулярности)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понимает, что вы говорите</a:t>
                      </a:r>
                      <a:r>
                        <a:rPr lang="en-US" dirty="0" smtClean="0"/>
                        <a:t>;</a:t>
                      </a:r>
                      <a:r>
                        <a:rPr lang="ru-RU" baseline="0" dirty="0" smtClean="0"/>
                        <a:t> не может </a:t>
                      </a:r>
                      <a:r>
                        <a:rPr lang="ru-RU" baseline="0" dirty="0" err="1" smtClean="0"/>
                        <a:t>коммуницировать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Есть</a:t>
                      </a:r>
                      <a:r>
                        <a:rPr lang="ru-RU" baseline="0" dirty="0" smtClean="0"/>
                        <a:t> альтернативная коммуникация (пишет, но не говорит – после инсульта)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Недоступно</a:t>
                      </a:r>
                      <a:r>
                        <a:rPr lang="ru-RU" baseline="0" dirty="0" smtClean="0"/>
                        <a:t> общение в силу когнитивного заболевания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Если не может</a:t>
                      </a:r>
                      <a:r>
                        <a:rPr lang="ru-RU" baseline="0" dirty="0" smtClean="0"/>
                        <a:t> ответить, но понимает и может выполнить то, что просят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Плохое зрение, речи нет, а писать трудно (коммуникация нарушена)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Человек заикается</a:t>
                      </a:r>
                      <a:r>
                        <a:rPr lang="ru-RU" baseline="0" dirty="0" smtClean="0"/>
                        <a:t> и его не понимают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Тяжелая</a:t>
                      </a:r>
                      <a:r>
                        <a:rPr lang="ru-RU" baseline="0" dirty="0" smtClean="0"/>
                        <a:t> степень деменции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6267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3200" b="1" dirty="0" smtClean="0"/>
              <a:t>16. Ориентироваться во времени и окружающей обстановке (месте)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743765" cy="466482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вспомнить и пересказать события, которые произошли вчера (воспроизвести информацию о повседневных рутинных событиях), выполнять повседневную деятельность (пространство)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b="1" dirty="0" smtClean="0"/>
              <a:t>     </a:t>
            </a:r>
            <a:r>
              <a:rPr lang="ru-RU" sz="2400" dirty="0" smtClean="0"/>
              <a:t>- способность ориентироваться в условно незнакомой обстановке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знает и понимает, где находится, знает адрес проживания, расположение комнат, ближайшего магазина и т.п.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знает месяц и время года, утро или вечер, помнит основные события своей жизни.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Основной прирост баллов в теме будут обеспечивать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ru-RU" sz="2400" b="1" dirty="0" smtClean="0"/>
              <a:t>люди с нарушением зрения и люди с когнитивными нарушениями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45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59751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16. Ориентироваться во времени и окружающей обстановке (месте)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</a:t>
            </a:r>
            <a:r>
              <a:rPr lang="ru-RU" sz="2400" b="1" dirty="0" smtClean="0"/>
              <a:t>вопросы)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Уточните, пожалуйста, Ваш адрес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Сколько Вам лет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Что вы сегодня ели на завтрак</a:t>
            </a:r>
            <a:r>
              <a:rPr lang="en-US" sz="2400" i="1" dirty="0" smtClean="0"/>
              <a:t>?</a:t>
            </a:r>
            <a:r>
              <a:rPr lang="ru-RU" sz="2400" i="1" dirty="0" smtClean="0"/>
              <a:t> Что смотрели по телевизору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0" indent="0">
              <a:buNone/>
            </a:pPr>
            <a:r>
              <a:rPr lang="ru-RU" sz="2400" b="1" dirty="0"/>
              <a:t>Способы оценки </a:t>
            </a:r>
            <a:r>
              <a:rPr lang="ru-RU" sz="2400" b="1" dirty="0" smtClean="0"/>
              <a:t>(наблюдение)</a:t>
            </a:r>
            <a:r>
              <a:rPr lang="en-US" sz="2400" b="1" dirty="0"/>
              <a:t>:</a:t>
            </a:r>
            <a:endParaRPr lang="ru-RU" sz="2400" dirty="0"/>
          </a:p>
          <a:p>
            <a:pPr>
              <a:buFontTx/>
              <a:buChar char="-"/>
            </a:pPr>
            <a:r>
              <a:rPr lang="ru-RU" sz="2400" i="1" dirty="0" smtClean="0"/>
              <a:t>Смотрим настенные календари, время на часах, их расположение.</a:t>
            </a:r>
            <a:endParaRPr lang="ru-RU" sz="2400" i="1" dirty="0"/>
          </a:p>
          <a:p>
            <a:pPr>
              <a:buFontTx/>
              <a:buChar char="-"/>
            </a:pPr>
            <a:r>
              <a:rPr lang="ru-RU" sz="2400" i="1" dirty="0" smtClean="0"/>
              <a:t>Наличие маркеров – «</a:t>
            </a:r>
            <a:r>
              <a:rPr lang="ru-RU" sz="2400" i="1" dirty="0" err="1" smtClean="0"/>
              <a:t>напоминалок</a:t>
            </a:r>
            <a:r>
              <a:rPr lang="ru-RU" sz="2400" i="1" dirty="0" smtClean="0"/>
              <a:t>» в квартире («перед уходом выключить свет (газ»).</a:t>
            </a:r>
            <a:endParaRPr lang="ru-RU" sz="2400" i="1" dirty="0"/>
          </a:p>
          <a:p>
            <a:pPr marL="0" indent="0">
              <a:buNone/>
            </a:pPr>
            <a:r>
              <a:rPr lang="ru-RU" sz="2400" b="1" dirty="0" smtClean="0"/>
              <a:t>Демонстрация</a:t>
            </a:r>
            <a:r>
              <a:rPr lang="en-US" sz="2400" b="1" dirty="0" smtClean="0"/>
              <a:t>:</a:t>
            </a:r>
            <a:r>
              <a:rPr lang="ru-RU" sz="2400" b="1" dirty="0" smtClean="0"/>
              <a:t> </a:t>
            </a:r>
            <a:r>
              <a:rPr lang="ru-RU" sz="2400" dirty="0" smtClean="0"/>
              <a:t>попросить проводить на кухню или в ванную</a:t>
            </a:r>
            <a:endParaRPr lang="ru-RU" sz="24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647954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400" b="1" dirty="0"/>
              <a:t>16. Ориентироваться во времени и окружающей обстановке (месте)</a:t>
            </a:r>
            <a:endParaRPr lang="ru-RU" sz="24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47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391376"/>
              </p:ext>
            </p:extLst>
          </p:nvPr>
        </p:nvGraphicFramePr>
        <p:xfrm>
          <a:off x="1371600" y="2286000"/>
          <a:ext cx="9601200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4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Нет нарушений</a:t>
                      </a:r>
                      <a:r>
                        <a:rPr lang="ru-RU" baseline="0" dirty="0" smtClean="0"/>
                        <a:t> в ориентировке во времени и пространстве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 забывать</a:t>
                      </a:r>
                      <a:r>
                        <a:rPr lang="ru-RU" baseline="0" dirty="0" smtClean="0"/>
                        <a:t> месяц, ключи, телефон (однократно)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Деменция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</a:t>
                      </a:r>
                      <a:r>
                        <a:rPr lang="ru-RU" baseline="0" dirty="0" smtClean="0"/>
                        <a:t> что-то забыть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Потеря кратковременной памяти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Потерял зрение</a:t>
                      </a:r>
                      <a:r>
                        <a:rPr lang="ru-RU" baseline="0" dirty="0" smtClean="0"/>
                        <a:t> давно</a:t>
                      </a:r>
                      <a:r>
                        <a:rPr lang="ru-RU" dirty="0" smtClean="0"/>
                        <a:t>, но адаптировался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Путает</a:t>
                      </a:r>
                      <a:r>
                        <a:rPr lang="ru-RU" baseline="0" dirty="0" smtClean="0"/>
                        <a:t> реальность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 с помощью маркировки</a:t>
                      </a:r>
                      <a:r>
                        <a:rPr lang="ru-RU" baseline="0" dirty="0" smtClean="0"/>
                        <a:t> пространства ориентироваться в квартире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Потерял зрение недавно (не успел адаптироваться)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5128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 smtClean="0"/>
              <a:t>17. Обеспечивать личную безопасность, поддерживать здоровье, избегать потенциальных угроз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743765" cy="466482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поддерживать здоровье, т.е. выполнять назначения врача, стремиться не навредить себе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осознание потенциальных рисков для здоровья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правильно ли хранятся лекарства, справляется ли с назначенным лечением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может ли применять лечебные средства в соответствии с формами приёма (капли, таблетки, инъекции), сроками годности, регулярностью и дозировкой приёма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может ли разложить таблетки в </a:t>
            </a:r>
            <a:r>
              <a:rPr lang="ru-RU" sz="2400" dirty="0" err="1" smtClean="0"/>
              <a:t>таблетницу</a:t>
            </a:r>
            <a:r>
              <a:rPr lang="ru-RU" sz="2400" dirty="0" smtClean="0"/>
              <a:t>, набрать в шприц лекарство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как легко открывает дверь посторонним людям.</a:t>
            </a: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48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79014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17. Обеспечивать личную безопасность, поддерживать здоровье, избегать потенциальных угроз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</a:t>
            </a:r>
            <a:r>
              <a:rPr lang="ru-RU" sz="2400" b="1" dirty="0" smtClean="0"/>
              <a:t>вопросы, наблюдение)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Может ли человек самостоятельно обратиться к врачу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Может ли человек оценить ухудшение самочувствия и попросить о помощи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Были ли в последнее время эпизоды, когда человек курил в кровати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Отдаёт ли банковскую карту чужим</a:t>
            </a:r>
            <a:r>
              <a:rPr lang="en-US" sz="2400" i="1" dirty="0" smtClean="0"/>
              <a:t>?</a:t>
            </a:r>
            <a:endParaRPr lang="ru-RU" sz="2400" i="1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49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7495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/>
          <a:lstStyle/>
          <a:p>
            <a:r>
              <a:rPr lang="ru-RU" b="1" dirty="0" smtClean="0"/>
              <a:t>1. Готовить горячую пищу</a:t>
            </a:r>
            <a:endParaRPr lang="ru-RU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570097"/>
              </p:ext>
            </p:extLst>
          </p:nvPr>
        </p:nvGraphicFramePr>
        <p:xfrm>
          <a:off x="1371600" y="2286000"/>
          <a:ext cx="9601200" cy="400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baseline="0" dirty="0" smtClean="0"/>
                        <a:t>Готовит</a:t>
                      </a:r>
                      <a:r>
                        <a:rPr lang="ru-RU" dirty="0" smtClean="0"/>
                        <a:t> регулярно,</a:t>
                      </a:r>
                      <a:r>
                        <a:rPr lang="ru-RU" baseline="0" dirty="0" smtClean="0"/>
                        <a:t> полностью, за разумное время, хранит еду правильно (убирает в холодильник)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Нужна помощь (порезать, перелить</a:t>
                      </a:r>
                      <a:r>
                        <a:rPr lang="ru-RU" baseline="0" dirty="0" smtClean="0"/>
                        <a:t> кипящую воду, перенести кастрюлю)</a:t>
                      </a:r>
                      <a:endParaRPr lang="ru-RU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 smtClean="0"/>
                        <a:t>Вообще не участвует в приготовлении пищи</a:t>
                      </a:r>
                      <a:r>
                        <a:rPr lang="ru-RU" baseline="0" dirty="0" smtClean="0"/>
                        <a:t> ввиду физического или психического состояния (например, готовит на </a:t>
                      </a:r>
                      <a:r>
                        <a:rPr lang="ru-RU" baseline="0" dirty="0" err="1" smtClean="0"/>
                        <a:t>Фэри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Устаёт долго стоять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может выполнить всё сидя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Готовит что-то лёгкое (кашу, полуфабрикаты</a:t>
                      </a:r>
                      <a:r>
                        <a:rPr lang="ru-RU" baseline="0" dirty="0" smtClean="0"/>
                        <a:t> и др.)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125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Когнитивные</a:t>
                      </a:r>
                      <a:r>
                        <a:rPr lang="ru-RU" baseline="0" dirty="0" smtClean="0"/>
                        <a:t> нарушения</a:t>
                      </a:r>
                      <a:r>
                        <a:rPr lang="en-US" baseline="0" dirty="0" smtClean="0"/>
                        <a:t>:</a:t>
                      </a:r>
                      <a:r>
                        <a:rPr lang="ru-RU" baseline="0" dirty="0" smtClean="0"/>
                        <a:t> может забыть кастрюлю на плите, сжечь еду, нужна помощь (напоминание)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8774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400" b="1" dirty="0"/>
              <a:t>17. Обеспечивать личную безопасность, поддерживать здоровье, избегать потенциальных угроз</a:t>
            </a:r>
            <a:endParaRPr lang="ru-RU" sz="24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50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675998"/>
              </p:ext>
            </p:extLst>
          </p:nvPr>
        </p:nvGraphicFramePr>
        <p:xfrm>
          <a:off x="1371600" y="2286000"/>
          <a:ext cx="9601200" cy="271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4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Следует всем назначениям без угроз для себя, правильно хранит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</a:t>
                      </a:r>
                      <a:r>
                        <a:rPr lang="ru-RU" baseline="0" dirty="0" smtClean="0"/>
                        <a:t> может разложить лекарства в </a:t>
                      </a:r>
                      <a:r>
                        <a:rPr lang="ru-RU" baseline="0" dirty="0" err="1" smtClean="0"/>
                        <a:t>таблетницу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Тотально зависим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Может просигнализировать об ухудшении здоровья (позвонить</a:t>
                      </a:r>
                      <a:r>
                        <a:rPr lang="ru-RU" baseline="0" dirty="0" smtClean="0"/>
                        <a:t> в скорую, позвать на помощь)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Нужно напоминание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понимает,</a:t>
                      </a:r>
                      <a:r>
                        <a:rPr lang="ru-RU" baseline="0" dirty="0" smtClean="0"/>
                        <a:t> что ему стало плохо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Открывает посторонним людям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1442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65229" cy="900288"/>
          </a:xfrm>
        </p:spPr>
        <p:txBody>
          <a:bodyPr anchor="ctr">
            <a:noAutofit/>
          </a:bodyPr>
          <a:lstStyle/>
          <a:p>
            <a:r>
              <a:rPr lang="ru-RU" sz="2800" b="1" dirty="0" smtClean="0"/>
              <a:t>18. Обеспечивать свой досуг, заниматься любым ручным трудом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743765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организовать собственный досуг, включая посильный ручной труд</a:t>
            </a:r>
            <a:r>
              <a:rPr lang="en-US" sz="2400" dirty="0" smtClean="0"/>
              <a:t>;</a:t>
            </a:r>
            <a:r>
              <a:rPr lang="ru-RU" sz="2400" dirty="0" smtClean="0"/>
              <a:t> труд в удовольствие, а не для выживания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интересна ли человеку жизнь вокруг него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как проводит он день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наличие признаков увлечений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наличие осознанного выбора занятости (досуга).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Интерес </a:t>
            </a:r>
            <a:r>
              <a:rPr lang="ru-RU" sz="2400" dirty="0" smtClean="0"/>
              <a:t>– это положительно окрашенный эмоциональный процесс, связанный с потребностью узнать что-то новое об объекте интереса, с повышенным вниманием к нему.</a:t>
            </a:r>
          </a:p>
          <a:p>
            <a:pPr marL="0" indent="0">
              <a:buNone/>
            </a:pPr>
            <a:r>
              <a:rPr lang="ru-RU" sz="2400" b="1" dirty="0" smtClean="0"/>
              <a:t>Просмотр </a:t>
            </a:r>
            <a:r>
              <a:rPr lang="en-US" sz="2400" b="1" dirty="0" smtClean="0"/>
              <a:t>TV</a:t>
            </a:r>
            <a:r>
              <a:rPr lang="ru-RU" sz="2400" b="1" dirty="0" smtClean="0"/>
              <a:t> </a:t>
            </a:r>
            <a:r>
              <a:rPr lang="ru-RU" sz="2400" dirty="0" smtClean="0"/>
              <a:t>тоже может считаться досугом (немобильные)</a:t>
            </a:r>
            <a:endParaRPr lang="ru-RU" sz="2400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51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475272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352314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18. Обеспечивать свой досуг, заниматься любым ручным трудом</a:t>
            </a:r>
            <a:endParaRPr lang="ru-RU" sz="28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52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01262"/>
              </p:ext>
            </p:extLst>
          </p:nvPr>
        </p:nvGraphicFramePr>
        <p:xfrm>
          <a:off x="1371600" y="2286000"/>
          <a:ext cx="9601200" cy="262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 выбрать досуг и</a:t>
                      </a:r>
                      <a:r>
                        <a:rPr lang="ru-RU" baseline="0" dirty="0" smtClean="0"/>
                        <a:t> реализовать своё желание без посторонней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Нужна помощь</a:t>
                      </a:r>
                      <a:r>
                        <a:rPr lang="en-US" dirty="0" smtClean="0"/>
                        <a:t>:</a:t>
                      </a:r>
                      <a:r>
                        <a:rPr lang="ru-RU" dirty="0" smtClean="0"/>
                        <a:t> физическая (подать</a:t>
                      </a:r>
                      <a:r>
                        <a:rPr lang="ru-RU" baseline="0" dirty="0" smtClean="0"/>
                        <a:t> пульт, включить ТВ, включить аудиокнигу). Человек об этом сам просит или откликается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понимает и</a:t>
                      </a:r>
                      <a:r>
                        <a:rPr lang="ru-RU" baseline="0" dirty="0" smtClean="0"/>
                        <a:t> ничем не занимается</a:t>
                      </a:r>
                      <a:r>
                        <a:rPr lang="en-US" baseline="0" dirty="0" smtClean="0"/>
                        <a:t>;</a:t>
                      </a:r>
                      <a:r>
                        <a:rPr lang="ru-RU" baseline="0" dirty="0" smtClean="0"/>
                        <a:t> нет интереса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 р.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если удастся вовлечь, сохранить</a:t>
                      </a:r>
                      <a:r>
                        <a:rPr lang="ru-RU" b="0" baseline="0" dirty="0" smtClean="0"/>
                        <a:t> интерес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651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65229" cy="900288"/>
          </a:xfrm>
        </p:spPr>
        <p:txBody>
          <a:bodyPr anchor="ctr">
            <a:noAutofit/>
          </a:bodyPr>
          <a:lstStyle/>
          <a:p>
            <a:r>
              <a:rPr lang="ru-RU" sz="2800" b="1" dirty="0" smtClean="0"/>
              <a:t>19. Поддерживать межличностные отношения (родственные, товарищеские, приятельские, дружеские)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743765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человека взаимодействовать с людьми (незнакомыми, близкими) в соответствии с ситуацией и в социально приемлемой форме (внимание и уважение в подобающих случаях или в ответ на чувства другого)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способность выстраивать отношения.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Способы оценки</a:t>
            </a:r>
            <a:r>
              <a:rPr lang="en-US" sz="2400" b="1" dirty="0" smtClean="0"/>
              <a:t>: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- Какие отношения сложились у Вас с соседями</a:t>
            </a:r>
            <a:r>
              <a:rPr lang="en-US" sz="2400" dirty="0" smtClean="0"/>
              <a:t>?</a:t>
            </a:r>
            <a:r>
              <a:rPr lang="ru-RU" sz="2400" dirty="0" smtClean="0"/>
              <a:t> А вы обидчивы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- Есть ли у Вас друзья</a:t>
            </a:r>
            <a:r>
              <a:rPr lang="en-US" sz="2400" dirty="0" smtClean="0"/>
              <a:t>?</a:t>
            </a:r>
            <a:r>
              <a:rPr lang="ru-RU" sz="2400" dirty="0" smtClean="0"/>
              <a:t> 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- К кому обращаетесь за помощью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Норма – </a:t>
            </a:r>
            <a:r>
              <a:rPr lang="ru-RU" sz="2400" dirty="0" smtClean="0"/>
              <a:t>отсутствие насилия и социального одиночества.</a:t>
            </a:r>
            <a:endParaRPr lang="ru-RU" sz="2400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748213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352314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19. Поддерживать межличностные отношения (родственные, товарищеские, приятельские, дружеские)</a:t>
            </a:r>
            <a:endParaRPr lang="ru-RU" sz="28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54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127080"/>
              </p:ext>
            </p:extLst>
          </p:nvPr>
        </p:nvGraphicFramePr>
        <p:xfrm>
          <a:off x="1371600" y="2286000"/>
          <a:ext cx="9601200" cy="262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Регулярно общается, есть друзья, близкие</a:t>
                      </a:r>
                      <a:r>
                        <a:rPr lang="ru-RU" baseline="0" dirty="0" smtClean="0"/>
                        <a:t> родственники, общение правильно – не используются издёвки и сарказм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Вынужденное</a:t>
                      </a:r>
                      <a:r>
                        <a:rPr lang="ru-RU" baseline="0" dirty="0" smtClean="0"/>
                        <a:t> одиночество (дети есть, но они уехали)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Тотальное одиночество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 роли изменились (восприятие посторонних людей),</a:t>
                      </a:r>
                      <a:r>
                        <a:rPr lang="ru-RU" baseline="0" dirty="0" smtClean="0"/>
                        <a:t> но сдерживает себя перед представителями власти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видит границ в общении и выгоняет посторонних людей</a:t>
                      </a:r>
                      <a:r>
                        <a:rPr lang="ru-RU" baseline="0" dirty="0" smtClean="0"/>
                        <a:t> из дома (в том числе представителей власти, врачей и др.)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6240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 smtClean="0"/>
              <a:t>20. Обеспечивать чистоту и порядок в доме, стирать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743765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поддерживать свой дом в чистоте без ущерба своему состоянию, способность делать уборку часто (минимум раз в неделю), включая стирку </a:t>
            </a:r>
            <a:r>
              <a:rPr lang="ru-RU" sz="2400" b="1" dirty="0" smtClean="0"/>
              <a:t>(не учитываем генеральную уборку)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общий порядок (или захламлённость)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чистоту постельного белья и одежды, поверхности стола и пола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наличие моющих средств и уборочного инвентаря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неприятный запах в квартире.</a:t>
            </a:r>
          </a:p>
          <a:p>
            <a:pPr marL="0" indent="0">
              <a:buNone/>
            </a:pPr>
            <a:r>
              <a:rPr lang="ru-RU" sz="2400" b="1" dirty="0" smtClean="0"/>
              <a:t>Учитываем факторы</a:t>
            </a:r>
            <a:r>
              <a:rPr lang="en-US" sz="2400" b="1" dirty="0" smtClean="0"/>
              <a:t>:</a:t>
            </a:r>
            <a:r>
              <a:rPr lang="ru-RU" sz="2400" b="1" dirty="0"/>
              <a:t> </a:t>
            </a:r>
            <a:r>
              <a:rPr lang="ru-RU" sz="2400" dirty="0" smtClean="0"/>
              <a:t>зрение, когнитивные расстройства, психические особенности</a:t>
            </a: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55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435821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20. Обеспечивать чистоту и порядок в доме, стирать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</a:t>
            </a:r>
            <a:r>
              <a:rPr lang="ru-RU" sz="2400" b="1" dirty="0" smtClean="0"/>
              <a:t>вопросы, наблюдение)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Какие в доме приняты правила уборки (регулярности)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Какие у Вас трудности в стирке белья</a:t>
            </a:r>
            <a:r>
              <a:rPr lang="en-US" sz="2400" i="1" dirty="0" smtClean="0"/>
              <a:t>?</a:t>
            </a:r>
            <a:r>
              <a:rPr lang="ru-RU" sz="2400" i="1" dirty="0" smtClean="0"/>
              <a:t> Помните ли вы программы стирки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Можете ли поднять, отжать мокрое бельё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За уборку мы принимаем</a:t>
            </a:r>
            <a:r>
              <a:rPr lang="en-US" sz="2400" b="1" dirty="0" smtClean="0"/>
              <a:t>:</a:t>
            </a:r>
            <a:r>
              <a:rPr lang="ru-RU" sz="2400" b="1" dirty="0" smtClean="0"/>
              <a:t> </a:t>
            </a:r>
            <a:r>
              <a:rPr lang="ru-RU" sz="2400" dirty="0" smtClean="0"/>
              <a:t>сухую либо влажную уборку, на полках (но не на шкафу!), мытьё туалета, ванной комнаты, кухни.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67418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352314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20. Обеспечивать чистоту и порядок в доме, стирать</a:t>
            </a:r>
            <a:endParaRPr lang="ru-RU" sz="28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57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364957"/>
              </p:ext>
            </p:extLst>
          </p:nvPr>
        </p:nvGraphicFramePr>
        <p:xfrm>
          <a:off x="1371600" y="2286000"/>
          <a:ext cx="9601200" cy="271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Понимает разницу в моющих средствах, может выполнить</a:t>
                      </a:r>
                      <a:r>
                        <a:rPr lang="ru-RU" baseline="0" dirty="0" smtClean="0"/>
                        <a:t> весь цикл уборочных манипуляций, делает это регулярно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Делает уборку неполно (например,</a:t>
                      </a:r>
                      <a:r>
                        <a:rPr lang="ru-RU" baseline="0" dirty="0" smtClean="0"/>
                        <a:t> стирку выполняет, но развешать бельё не может)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Одной тряпкой моет всё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Плохо</a:t>
                      </a:r>
                      <a:r>
                        <a:rPr lang="ru-RU" baseline="0" dirty="0" smtClean="0"/>
                        <a:t> видит режим стирки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Приходится</a:t>
                      </a:r>
                      <a:r>
                        <a:rPr lang="ru-RU" baseline="0" dirty="0" smtClean="0"/>
                        <a:t> за человеком всё переделывать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 р.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нужно</a:t>
                      </a:r>
                      <a:r>
                        <a:rPr lang="ru-RU" b="0" baseline="0" dirty="0" smtClean="0"/>
                        <a:t> подсказать, вовлечь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3777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 smtClean="0"/>
              <a:t>21. Совершать покупки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743765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</a:t>
            </a:r>
            <a:r>
              <a:rPr lang="ru-RU" sz="2400" dirty="0" smtClean="0"/>
              <a:t>человека обеспечивать себя необходимыми продуктами, лекарствами, промышленными товарами, делать это самостоятельно</a:t>
            </a:r>
            <a:r>
              <a:rPr lang="en-US" sz="2400" dirty="0" smtClean="0"/>
              <a:t>;</a:t>
            </a:r>
            <a:r>
              <a:rPr lang="ru-RU" sz="2400" dirty="0" smtClean="0"/>
              <a:t> способность планировать покупки, делать выбор и распоряжаться деньгами.</a:t>
            </a:r>
            <a:endParaRPr lang="ru-RU" sz="2400" dirty="0" smtClean="0"/>
          </a:p>
          <a:p>
            <a:pPr marL="3676650" indent="-367665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отдалённость магазинов и аптек от места проживания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 smtClean="0"/>
              <a:t>наличие противопоказаний для поднятия тяжестей.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58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172748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21. Совершать покупки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578852" cy="4382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/>
              <a:t>Способы оценки (</a:t>
            </a:r>
            <a:r>
              <a:rPr lang="ru-RU" sz="2400" b="1" dirty="0" smtClean="0"/>
              <a:t>вопросы, наблюдение)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Вы делаете покупки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справляетесь с переносом сумок из магазина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Когда ходили в магазин последний раз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Если человек физически не совершает покупки, </a:t>
            </a:r>
            <a:r>
              <a:rPr lang="ru-RU" sz="2400" b="1" dirty="0" smtClean="0"/>
              <a:t>НО</a:t>
            </a:r>
            <a:r>
              <a:rPr lang="ru-RU" sz="2400" dirty="0" smtClean="0"/>
              <a:t> планирует список, даёт деньги, может проверить чеки</a:t>
            </a:r>
            <a:r>
              <a:rPr lang="ru-RU" sz="2400" b="1" dirty="0" smtClean="0"/>
              <a:t> – он участвует в совершении покупок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«</a:t>
            </a:r>
            <a:r>
              <a:rPr lang="ru-RU" sz="2400" b="1" dirty="0" err="1" smtClean="0"/>
              <a:t>Хотелки</a:t>
            </a:r>
            <a:r>
              <a:rPr lang="ru-RU" sz="2400" b="1" dirty="0" smtClean="0"/>
              <a:t>» </a:t>
            </a:r>
            <a:r>
              <a:rPr lang="ru-RU" sz="2400" dirty="0" smtClean="0"/>
              <a:t>(нерациональный либо нечёткий выбор объекта покупки – </a:t>
            </a:r>
            <a:r>
              <a:rPr lang="ru-RU" sz="2400" i="1" dirty="0" smtClean="0"/>
              <a:t>«Купи мне что-нибудь сладкое»</a:t>
            </a:r>
            <a:r>
              <a:rPr lang="ru-RU" sz="2400" dirty="0" smtClean="0"/>
              <a:t>) – </a:t>
            </a:r>
            <a:r>
              <a:rPr lang="ru-RU" sz="2400" b="1" dirty="0" smtClean="0"/>
              <a:t>это не планирование</a:t>
            </a:r>
            <a:endParaRPr lang="ru-RU" sz="2400" b="1" dirty="0" smtClean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59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7539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2. Открывать упаковки, нарезать на куски, разогревать готовую еду, раскладывать на тарелки, подавать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способность человека выполнять простые бытовые действия для принятия пищи</a:t>
            </a:r>
          </a:p>
          <a:p>
            <a:pPr marL="0" indent="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функциональность рук (тремор, травмы)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590925" indent="0">
              <a:buNone/>
            </a:pPr>
            <a:r>
              <a:rPr lang="ru-RU" sz="2400" dirty="0" smtClean="0"/>
              <a:t>- необходимость ли </a:t>
            </a:r>
            <a:r>
              <a:rPr lang="ru-RU" sz="2400" dirty="0" err="1" smtClean="0"/>
              <a:t>блендирование</a:t>
            </a:r>
            <a:r>
              <a:rPr lang="ru-RU" sz="2400" dirty="0" smtClean="0"/>
              <a:t> или сгущение еды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590925" indent="0">
              <a:buFontTx/>
              <a:buChar char="-"/>
            </a:pPr>
            <a:r>
              <a:rPr lang="ru-RU" sz="2400" dirty="0" smtClean="0"/>
              <a:t> бытовые условия</a:t>
            </a:r>
            <a:r>
              <a:rPr lang="en-US" sz="2400" dirty="0" smtClean="0"/>
              <a:t>:</a:t>
            </a:r>
            <a:r>
              <a:rPr lang="ru-RU" sz="2400" dirty="0" smtClean="0"/>
              <a:t> наличие стола, расположение микроволновки к столу или месту хранения пищи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590925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на чём переносит еду (горячую) в комнату или на обеденный стол (</a:t>
            </a:r>
            <a:r>
              <a:rPr lang="ru-RU" sz="2400" dirty="0" err="1" smtClean="0"/>
              <a:t>подкатной</a:t>
            </a:r>
            <a:r>
              <a:rPr lang="ru-RU" sz="2400" dirty="0" smtClean="0"/>
              <a:t> стул)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590925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следит ли сроком годности пищи.</a:t>
            </a:r>
          </a:p>
          <a:p>
            <a:pPr marL="0" indent="3592513">
              <a:buNone/>
            </a:pPr>
            <a:endParaRPr lang="ru-RU" sz="2400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771668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352314" cy="900288"/>
          </a:xfrm>
        </p:spPr>
        <p:txBody>
          <a:bodyPr anchor="ctr">
            <a:noAutofit/>
          </a:bodyPr>
          <a:lstStyle/>
          <a:p>
            <a:r>
              <a:rPr lang="ru-RU" sz="2800" b="1" dirty="0"/>
              <a:t>21. Совершать покупки</a:t>
            </a:r>
            <a:endParaRPr lang="ru-RU" sz="28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60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31670"/>
              </p:ext>
            </p:extLst>
          </p:nvPr>
        </p:nvGraphicFramePr>
        <p:xfrm>
          <a:off x="1371600" y="1981200"/>
          <a:ext cx="9601200" cy="417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Выполняет</a:t>
                      </a:r>
                      <a:r>
                        <a:rPr lang="ru-RU" baseline="0" dirty="0" smtClean="0"/>
                        <a:t> покупки полно, хватает сил, не тратит много времени, может распоряжаться деньгами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покупок из списка забывает приобрести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Тотально не принимает участие в совершении</a:t>
                      </a:r>
                      <a:r>
                        <a:rPr lang="ru-RU" baseline="0" dirty="0" smtClean="0"/>
                        <a:t> покупок (физические и когнитивные ограничения)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Нужен кто-то для совершения покупок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знает счёта деньгам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 нести сумки с покупками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Хотелки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Вынужден ходить чаще, т.к. покупает понемногу (не хватает сил нести тяжёлые</a:t>
                      </a:r>
                      <a:r>
                        <a:rPr lang="ru-RU" baseline="0" dirty="0" smtClean="0"/>
                        <a:t> сумки)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0399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352314" cy="900288"/>
          </a:xfrm>
        </p:spPr>
        <p:txBody>
          <a:bodyPr anchor="ctr">
            <a:noAutofit/>
          </a:bodyPr>
          <a:lstStyle/>
          <a:p>
            <a:r>
              <a:rPr lang="ru-RU" sz="2800" b="1" dirty="0" smtClean="0"/>
              <a:t>Особенности оценки супружеских пар</a:t>
            </a:r>
            <a:endParaRPr lang="ru-RU" sz="2800" b="1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61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Если на адресе присутствует помимо заявителя его супруга (выполняет роль опекуна, либо нуждается также в посторонней помощи) – </a:t>
            </a:r>
            <a:r>
              <a:rPr lang="ru-RU" sz="2400" b="1" dirty="0" smtClean="0"/>
              <a:t>оцениваем каждого отдельно!</a:t>
            </a:r>
          </a:p>
          <a:p>
            <a:r>
              <a:rPr lang="ru-RU" sz="2400" dirty="0" smtClean="0"/>
              <a:t>Если муж никогда не участвовал в бытовых вопросах (готовка, уборка и др.), вместо него выполняет действия супруга – оцениваем его функциональность. Может физически выполнять действие или нет</a:t>
            </a:r>
            <a:r>
              <a:rPr lang="en-US" sz="2400" dirty="0" smtClean="0"/>
              <a:t>?</a:t>
            </a:r>
            <a:endParaRPr lang="ru-RU" sz="2400" dirty="0"/>
          </a:p>
          <a:p>
            <a:pPr marL="358775" indent="0">
              <a:buNone/>
            </a:pPr>
            <a:r>
              <a:rPr lang="ru-RU" sz="2400" dirty="0" smtClean="0"/>
              <a:t>При наличии функциональности и отсутствии опыта – </a:t>
            </a:r>
            <a:r>
              <a:rPr lang="ru-RU" sz="2400" b="1" dirty="0" smtClean="0"/>
              <a:t>ставим «серединку»!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16774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2. Открывать упаковки, нарезать на куски, разогревать готовую еду, раскладывать на тарелки, подавать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9933960" cy="438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Вопросы</a:t>
            </a:r>
            <a:r>
              <a:rPr lang="en-US" sz="2400" b="1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Вы справляетесь с нарезанием сыра, колбасы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Можете ли от большого куска хлеба отрезать маленький</a:t>
            </a:r>
            <a:r>
              <a:rPr lang="en-US" sz="2400" i="1" dirty="0" smtClean="0"/>
              <a:t>?</a:t>
            </a:r>
            <a:endParaRPr lang="ru-RU" sz="2400" i="1" dirty="0" smtClean="0"/>
          </a:p>
          <a:p>
            <a:pPr>
              <a:buFontTx/>
              <a:buChar char="-"/>
            </a:pPr>
            <a:r>
              <a:rPr lang="ru-RU" sz="2400" i="1" dirty="0" smtClean="0"/>
              <a:t>Как справляетесь с открытием упаковки хлеба</a:t>
            </a:r>
            <a:r>
              <a:rPr lang="en-US" sz="2400" i="1" dirty="0" smtClean="0"/>
              <a:t>?</a:t>
            </a:r>
            <a:endParaRPr lang="ru-RU" sz="3600" b="1" i="1" dirty="0" smtClean="0"/>
          </a:p>
          <a:p>
            <a:pPr marL="0" indent="2416175">
              <a:buNone/>
            </a:pPr>
            <a:endParaRPr lang="ru-RU" sz="2400" b="1" i="1" u="sng" dirty="0"/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0606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2800" b="1" dirty="0"/>
              <a:t>2. Открывать упаковки, нарезать на куски, разогревать готовую еду, раскладывать на тарелки, подавать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8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608113"/>
              </p:ext>
            </p:extLst>
          </p:nvPr>
        </p:nvGraphicFramePr>
        <p:xfrm>
          <a:off x="1371600" y="1913827"/>
          <a:ext cx="9601200" cy="463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Без риска для себя и окружающих справляется со всем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</a:t>
                      </a:r>
                      <a:r>
                        <a:rPr lang="ru-RU" baseline="0" dirty="0" smtClean="0"/>
                        <a:t> порезать что-то мягкое, но, например, разделать курицу уже нет</a:t>
                      </a:r>
                      <a:endParaRPr lang="ru-RU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dirty="0" smtClean="0"/>
                        <a:t>Полностью зависим</a:t>
                      </a:r>
                      <a:r>
                        <a:rPr lang="en-US" dirty="0" smtClean="0"/>
                        <a:t>: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Не понимает последовательности действий</a:t>
                      </a:r>
                      <a:r>
                        <a:rPr lang="en-US" dirty="0" smtClean="0"/>
                        <a:t>;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Не может нарезать</a:t>
                      </a:r>
                      <a:r>
                        <a:rPr lang="ru-RU" baseline="0" dirty="0" smtClean="0"/>
                        <a:t> продукты, открыть упаковку</a:t>
                      </a:r>
                      <a:r>
                        <a:rPr lang="en-US" baseline="0" dirty="0" smtClean="0"/>
                        <a:t>;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Не может сам взять ложку, половник</a:t>
                      </a:r>
                      <a:r>
                        <a:rPr lang="en-US" baseline="0" dirty="0" smtClean="0"/>
                        <a:t>;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Не понимает срока годности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Нет риска ожога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может открыть консервы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Нет риска приёма в пищу просроченных продуктов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</a:t>
                      </a:r>
                      <a:r>
                        <a:rPr lang="ru-RU" baseline="0" dirty="0" smtClean="0"/>
                        <a:t> может оценит срок годности (зрение, </a:t>
                      </a:r>
                      <a:r>
                        <a:rPr lang="ru-RU" baseline="0" dirty="0" err="1" smtClean="0"/>
                        <a:t>когнит</a:t>
                      </a:r>
                      <a:r>
                        <a:rPr lang="ru-RU" baseline="0" dirty="0" smtClean="0"/>
                        <a:t>.)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Трудности с </a:t>
                      </a:r>
                      <a:r>
                        <a:rPr lang="ru-RU" dirty="0" err="1" smtClean="0"/>
                        <a:t>порционированием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может перенести горячий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сум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Когнитивные</a:t>
                      </a:r>
                      <a:r>
                        <a:rPr lang="en-US" b="1" dirty="0" smtClean="0"/>
                        <a:t>: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aseline="0" dirty="0" smtClean="0"/>
                        <a:t>забывает снять упаковку, нужно напомнить о разогреве пищи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120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0288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3. Есть, пользуясь столовыми приборами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1" y="1825625"/>
            <a:ext cx="10112829" cy="46648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определяется может ли человек есть самостоятельно и пользоваться привычными столовыми приборами</a:t>
            </a:r>
          </a:p>
          <a:p>
            <a:pPr marL="0" indent="0">
              <a:buNone/>
            </a:pPr>
            <a:r>
              <a:rPr lang="ru-RU" sz="2400" b="1" dirty="0" smtClean="0"/>
              <a:t>Обращаем внимание на</a:t>
            </a:r>
            <a:r>
              <a:rPr lang="en-US" sz="2400" b="1" dirty="0" smtClean="0"/>
              <a:t>:</a:t>
            </a:r>
            <a:r>
              <a:rPr lang="ru-RU" sz="2400" b="1" dirty="0" smtClean="0"/>
              <a:t>    </a:t>
            </a:r>
            <a:r>
              <a:rPr lang="ru-RU" sz="2400" dirty="0" smtClean="0"/>
              <a:t>- нуждается ли человек в кормлении, помощи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None/>
            </a:pPr>
            <a:r>
              <a:rPr lang="ru-RU" sz="2400" dirty="0" smtClean="0"/>
              <a:t>- не забывает ли, что уже поел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 smtClean="0"/>
              <a:t> помнит ли о необходимости регулярно принимать пищу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3676650" indent="0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есть ли у человека зубные протезы, сложности при глотании.</a:t>
            </a:r>
          </a:p>
        </p:txBody>
      </p:sp>
      <p:sp>
        <p:nvSpPr>
          <p:cNvPr id="4" name="Блок-схема: ручной ввод 3"/>
          <p:cNvSpPr/>
          <p:nvPr/>
        </p:nvSpPr>
        <p:spPr>
          <a:xfrm>
            <a:off x="11353800" y="6277547"/>
            <a:ext cx="630936" cy="452437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9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248107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657</TotalTime>
  <Words>4890</Words>
  <Application>Microsoft Office PowerPoint</Application>
  <PresentationFormat>Широкоэкранный</PresentationFormat>
  <Paragraphs>601</Paragraphs>
  <Slides>61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4" baseType="lpstr">
      <vt:lpstr>Franklin Gothic Book</vt:lpstr>
      <vt:lpstr>Wingdings</vt:lpstr>
      <vt:lpstr>Crop</vt:lpstr>
      <vt:lpstr>Оценка индивидуальной потребности в уходе</vt:lpstr>
      <vt:lpstr>Что оцениваем?</vt:lpstr>
      <vt:lpstr>1. Готовить горячую пищу</vt:lpstr>
      <vt:lpstr>1. Готовить горячую пищу</vt:lpstr>
      <vt:lpstr>1. Готовить горячую пищу</vt:lpstr>
      <vt:lpstr>2. Открывать упаковки, нарезать на куски, разогревать готовую еду, раскладывать на тарелки, подавать</vt:lpstr>
      <vt:lpstr>2. Открывать упаковки, нарезать на куски, разогревать готовую еду, раскладывать на тарелки, подавать</vt:lpstr>
      <vt:lpstr>2. Открывать упаковки, нарезать на куски, разогревать готовую еду, раскладывать на тарелки, подавать</vt:lpstr>
      <vt:lpstr>3. Есть, пользуясь столовыми приборами</vt:lpstr>
      <vt:lpstr>3. Есть, пользуясь столовыми приборами</vt:lpstr>
      <vt:lpstr>3. Есть, пользуясь столовыми приборами</vt:lpstr>
      <vt:lpstr>4. Пить, удерживая стакан (чашку) рукой (руками)</vt:lpstr>
      <vt:lpstr>4. Пить, удерживая стакан (чашку) рукой (руками)</vt:lpstr>
      <vt:lpstr>4. Пить, удерживая стакан (чашку) рукой (руками)</vt:lpstr>
      <vt:lpstr>5. Надевать и снимать одежду и обувь</vt:lpstr>
      <vt:lpstr>5. Надевать и снимать одежду и обувь</vt:lpstr>
      <vt:lpstr>5. Надевать и снимать одежду и обувь</vt:lpstr>
      <vt:lpstr>Демонстрация</vt:lpstr>
      <vt:lpstr>Правила вовлечения в демонстрацию</vt:lpstr>
      <vt:lpstr>6. Осуществлять утренний и вечерний туалет</vt:lpstr>
      <vt:lpstr>6. Осуществлять утренний и вечерний туалет</vt:lpstr>
      <vt:lpstr>6. Осуществлять утренний и вечерний туалет</vt:lpstr>
      <vt:lpstr>7. Мыться (в ванной комнате, в душе, бане, ином приспособленном месте)</vt:lpstr>
      <vt:lpstr>7. Мыться (в ванной комнате, в душе, бане, ином приспособленном месте)</vt:lpstr>
      <vt:lpstr>7. Мыться (в ванной комнате, в душе, бане, ином приспособленном месте)</vt:lpstr>
      <vt:lpstr>8. Контролировать мочеиспускание и (или) дефекацию</vt:lpstr>
      <vt:lpstr>8. Контролировать мочеиспускание и (или) дефекацию</vt:lpstr>
      <vt:lpstr>8. Контролировать мочеиспускание и (или) дефекацию</vt:lpstr>
      <vt:lpstr>9. Пользоваться туалетом (абсорбирующим бельём)</vt:lpstr>
      <vt:lpstr>9. Пользоваться туалетом (абсорбирующим бельём)</vt:lpstr>
      <vt:lpstr>9. Пользоваться туалетом (абсорбирующим бельём)</vt:lpstr>
      <vt:lpstr>10. Осуществлять гигиену после опорожнения</vt:lpstr>
      <vt:lpstr>10. Осуществлять гигиену после опорожнения</vt:lpstr>
      <vt:lpstr>11. Менять положение тела, ложиться, садиться, вставать с кровати на ноги</vt:lpstr>
      <vt:lpstr>11. Менять положение тела, ложиться, садиться, вставать с кровати на ноги</vt:lpstr>
      <vt:lpstr>12. Пересаживаться с кровати на стул (кресло, кресло-коляску, диван) и обратно, сидеть</vt:lpstr>
      <vt:lpstr>12. Пересаживаться с кровати на стул (кресло, кресло-коляску, диван) и обратно, сидеть</vt:lpstr>
      <vt:lpstr>13. Передвигаться по дому без или с помощью ТСР (иных вспомогательных приспособлений)</vt:lpstr>
      <vt:lpstr>13. Передвигаться по дому без или с помощью ТСР (иных вспомогательных приспособлений)</vt:lpstr>
      <vt:lpstr>13. Передвигаться по дому без или с помощью ТСР (иных вспомогательных приспособлений)</vt:lpstr>
      <vt:lpstr>14. Выходить на улицу, пользоваться общественным транспортом, уезжать из дома и возвращаться обратно</vt:lpstr>
      <vt:lpstr>14. Выходить на улицу, пользоваться общественным транспортом, уезжать из дома и возвращаться обратно</vt:lpstr>
      <vt:lpstr>15. Понимать обращённую речь, понятно излагать мысли в доступной форме, используя речь, жесты, мимику, письмо, картинки</vt:lpstr>
      <vt:lpstr>15. Понимать обращённую речь, понятно излагать мысли в доступной форме, используя речь, жесты, мимику, письмо, картинки</vt:lpstr>
      <vt:lpstr>16. Ориентироваться во времени и окружающей обстановке (месте)</vt:lpstr>
      <vt:lpstr>16. Ориентироваться во времени и окружающей обстановке (месте)</vt:lpstr>
      <vt:lpstr>16. Ориентироваться во времени и окружающей обстановке (месте)</vt:lpstr>
      <vt:lpstr>17. Обеспечивать личную безопасность, поддерживать здоровье, избегать потенциальных угроз</vt:lpstr>
      <vt:lpstr>17. Обеспечивать личную безопасность, поддерживать здоровье, избегать потенциальных угроз</vt:lpstr>
      <vt:lpstr>17. Обеспечивать личную безопасность, поддерживать здоровье, избегать потенциальных угроз</vt:lpstr>
      <vt:lpstr>18. Обеспечивать свой досуг, заниматься любым ручным трудом</vt:lpstr>
      <vt:lpstr>18. Обеспечивать свой досуг, заниматься любым ручным трудом</vt:lpstr>
      <vt:lpstr>19. Поддерживать межличностные отношения (родственные, товарищеские, приятельские, дружеские)</vt:lpstr>
      <vt:lpstr>19. Поддерживать межличностные отношения (родственные, товарищеские, приятельские, дружеские)</vt:lpstr>
      <vt:lpstr>20. Обеспечивать чистоту и порядок в доме, стирать</vt:lpstr>
      <vt:lpstr>20. Обеспечивать чистоту и порядок в доме, стирать</vt:lpstr>
      <vt:lpstr>20. Обеспечивать чистоту и порядок в доме, стирать</vt:lpstr>
      <vt:lpstr>21. Совершать покупки</vt:lpstr>
      <vt:lpstr>21. Совершать покупки</vt:lpstr>
      <vt:lpstr>21. Совершать покупки</vt:lpstr>
      <vt:lpstr>Особенности оценки супружеских пар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Категории граждан, нуждающихся в уходе. Гериатрические синдромы</dc:title>
  <dc:creator>HP</dc:creator>
  <cp:lastModifiedBy>HP</cp:lastModifiedBy>
  <cp:revision>184</cp:revision>
  <dcterms:created xsi:type="dcterms:W3CDTF">2024-03-26T14:34:04Z</dcterms:created>
  <dcterms:modified xsi:type="dcterms:W3CDTF">2024-04-02T16:56:53Z</dcterms:modified>
</cp:coreProperties>
</file>